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7" r:id="rId3"/>
    <p:sldId id="261" r:id="rId4"/>
    <p:sldId id="260" r:id="rId5"/>
    <p:sldId id="263" r:id="rId6"/>
    <p:sldId id="262" r:id="rId7"/>
    <p:sldId id="268" r:id="rId8"/>
    <p:sldId id="269" r:id="rId9"/>
    <p:sldId id="271" r:id="rId10"/>
    <p:sldId id="258" r:id="rId11"/>
    <p:sldId id="264" r:id="rId12"/>
    <p:sldId id="276" r:id="rId13"/>
    <p:sldId id="279" r:id="rId14"/>
    <p:sldId id="280" r:id="rId15"/>
    <p:sldId id="278" r:id="rId16"/>
    <p:sldId id="270" r:id="rId17"/>
    <p:sldId id="272" r:id="rId18"/>
    <p:sldId id="273"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2512"/>
  </p:normalViewPr>
  <p:slideViewPr>
    <p:cSldViewPr snapToGrid="0" snapToObjects="1">
      <p:cViewPr varScale="1">
        <p:scale>
          <a:sx n="116" d="100"/>
          <a:sy n="116"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9FF18-C475-44A7-8BD6-AB10E165382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DAC369-B437-4439-BA31-7F304BD98DB6}">
      <dgm:prSet/>
      <dgm:spPr/>
      <dgm:t>
        <a:bodyPr/>
        <a:lstStyle/>
        <a:p>
          <a:pPr>
            <a:lnSpc>
              <a:spcPct val="100000"/>
            </a:lnSpc>
            <a:defRPr cap="all"/>
          </a:pPr>
          <a:r>
            <a:rPr lang="en-US"/>
            <a:t>March 2016, New SAT format</a:t>
          </a:r>
        </a:p>
      </dgm:t>
    </dgm:pt>
    <dgm:pt modelId="{7C918A12-3A74-4710-9439-8B9848A7D6FF}" type="parTrans" cxnId="{B142C044-D636-4B03-BDEE-9773C4C415AF}">
      <dgm:prSet/>
      <dgm:spPr/>
      <dgm:t>
        <a:bodyPr/>
        <a:lstStyle/>
        <a:p>
          <a:endParaRPr lang="en-US"/>
        </a:p>
      </dgm:t>
    </dgm:pt>
    <dgm:pt modelId="{FFADC7E1-6A42-471B-8F38-4BE12A6C9DFF}" type="sibTrans" cxnId="{B142C044-D636-4B03-BDEE-9773C4C415AF}">
      <dgm:prSet/>
      <dgm:spPr/>
      <dgm:t>
        <a:bodyPr/>
        <a:lstStyle/>
        <a:p>
          <a:endParaRPr lang="en-US"/>
        </a:p>
      </dgm:t>
    </dgm:pt>
    <dgm:pt modelId="{27664327-C0E1-46FE-ACDD-519B1545E378}">
      <dgm:prSet/>
      <dgm:spPr/>
      <dgm:t>
        <a:bodyPr/>
        <a:lstStyle/>
        <a:p>
          <a:pPr>
            <a:lnSpc>
              <a:spcPct val="100000"/>
            </a:lnSpc>
            <a:defRPr cap="all"/>
          </a:pPr>
          <a:r>
            <a:rPr lang="en-US" dirty="0"/>
            <a:t>College Board task force</a:t>
          </a:r>
        </a:p>
      </dgm:t>
    </dgm:pt>
    <dgm:pt modelId="{CF46133A-7E9A-46FB-88E6-50D364C2CF5E}" type="parTrans" cxnId="{4077F9EF-1B4C-4CAF-AF0B-2FECD637272D}">
      <dgm:prSet/>
      <dgm:spPr/>
      <dgm:t>
        <a:bodyPr/>
        <a:lstStyle/>
        <a:p>
          <a:endParaRPr lang="en-US"/>
        </a:p>
      </dgm:t>
    </dgm:pt>
    <dgm:pt modelId="{054A8A10-A960-436F-AC86-00E9960FCA6F}" type="sibTrans" cxnId="{4077F9EF-1B4C-4CAF-AF0B-2FECD637272D}">
      <dgm:prSet/>
      <dgm:spPr/>
      <dgm:t>
        <a:bodyPr/>
        <a:lstStyle/>
        <a:p>
          <a:endParaRPr lang="en-US"/>
        </a:p>
      </dgm:t>
    </dgm:pt>
    <dgm:pt modelId="{C9ED45A3-7510-4C72-A0CC-4A14D9B76A14}">
      <dgm:prSet/>
      <dgm:spPr/>
      <dgm:t>
        <a:bodyPr/>
        <a:lstStyle/>
        <a:p>
          <a:pPr>
            <a:lnSpc>
              <a:spcPct val="100000"/>
            </a:lnSpc>
            <a:defRPr cap="all"/>
          </a:pPr>
          <a:r>
            <a:rPr lang="en-US" dirty="0"/>
            <a:t>Tracking Participation</a:t>
          </a:r>
        </a:p>
      </dgm:t>
    </dgm:pt>
    <dgm:pt modelId="{D05F2D95-D471-4BFC-AB89-1DA819FA8F52}" type="parTrans" cxnId="{229C459F-429F-4A26-805D-343B6794F227}">
      <dgm:prSet/>
      <dgm:spPr/>
      <dgm:t>
        <a:bodyPr/>
        <a:lstStyle/>
        <a:p>
          <a:endParaRPr lang="en-US"/>
        </a:p>
      </dgm:t>
    </dgm:pt>
    <dgm:pt modelId="{B4B0A603-9100-417A-BB70-188E3CD6577F}" type="sibTrans" cxnId="{229C459F-429F-4A26-805D-343B6794F227}">
      <dgm:prSet/>
      <dgm:spPr/>
      <dgm:t>
        <a:bodyPr/>
        <a:lstStyle/>
        <a:p>
          <a:endParaRPr lang="en-US"/>
        </a:p>
      </dgm:t>
    </dgm:pt>
    <dgm:pt modelId="{696A574E-3606-4BFB-82C5-1125A5FEFCA5}">
      <dgm:prSet/>
      <dgm:spPr/>
      <dgm:t>
        <a:bodyPr/>
        <a:lstStyle/>
        <a:p>
          <a:pPr>
            <a:lnSpc>
              <a:spcPct val="100000"/>
            </a:lnSpc>
            <a:defRPr cap="all"/>
          </a:pPr>
          <a:r>
            <a:rPr lang="en-US" dirty="0"/>
            <a:t>Provide a recommendation  for increasing participation rates</a:t>
          </a:r>
        </a:p>
      </dgm:t>
    </dgm:pt>
    <dgm:pt modelId="{9F51CBA8-A04A-418E-BCDC-3A35009C2FC7}" type="parTrans" cxnId="{69EBEA46-DBDA-4B20-B413-B8AD95DAFC3E}">
      <dgm:prSet/>
      <dgm:spPr/>
      <dgm:t>
        <a:bodyPr/>
        <a:lstStyle/>
        <a:p>
          <a:endParaRPr lang="en-US"/>
        </a:p>
      </dgm:t>
    </dgm:pt>
    <dgm:pt modelId="{7509F6B3-5B0F-4843-8D21-6D564601FFEC}" type="sibTrans" cxnId="{69EBEA46-DBDA-4B20-B413-B8AD95DAFC3E}">
      <dgm:prSet/>
      <dgm:spPr/>
      <dgm:t>
        <a:bodyPr/>
        <a:lstStyle/>
        <a:p>
          <a:endParaRPr lang="en-US"/>
        </a:p>
      </dgm:t>
    </dgm:pt>
    <dgm:pt modelId="{C01C3E90-C83A-4596-8262-69136DA67F22}" type="pres">
      <dgm:prSet presAssocID="{6799FF18-C475-44A7-8BD6-AB10E1653826}" presName="root" presStyleCnt="0">
        <dgm:presLayoutVars>
          <dgm:dir/>
          <dgm:resizeHandles val="exact"/>
        </dgm:presLayoutVars>
      </dgm:prSet>
      <dgm:spPr/>
    </dgm:pt>
    <dgm:pt modelId="{B2851CB5-0BB5-4AA2-9533-C75083D620BF}" type="pres">
      <dgm:prSet presAssocID="{DBDAC369-B437-4439-BA31-7F304BD98DB6}" presName="compNode" presStyleCnt="0"/>
      <dgm:spPr/>
    </dgm:pt>
    <dgm:pt modelId="{6847CC1B-8840-494C-8604-BCC9B3D7EA3D}" type="pres">
      <dgm:prSet presAssocID="{DBDAC369-B437-4439-BA31-7F304BD98DB6}" presName="iconBgRect" presStyleLbl="bgShp" presStyleIdx="0" presStyleCnt="4"/>
      <dgm:spPr/>
    </dgm:pt>
    <dgm:pt modelId="{61137094-607B-4AE5-B554-65721040AFAA}" type="pres">
      <dgm:prSet presAssocID="{DBDAC369-B437-4439-BA31-7F304BD98D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4DD0174-7538-44DC-86DE-ACB8A760C66A}" type="pres">
      <dgm:prSet presAssocID="{DBDAC369-B437-4439-BA31-7F304BD98DB6}" presName="spaceRect" presStyleCnt="0"/>
      <dgm:spPr/>
    </dgm:pt>
    <dgm:pt modelId="{59737691-8D8B-4AE2-915D-8EE72A82705C}" type="pres">
      <dgm:prSet presAssocID="{DBDAC369-B437-4439-BA31-7F304BD98DB6}" presName="textRect" presStyleLbl="revTx" presStyleIdx="0" presStyleCnt="4">
        <dgm:presLayoutVars>
          <dgm:chMax val="1"/>
          <dgm:chPref val="1"/>
        </dgm:presLayoutVars>
      </dgm:prSet>
      <dgm:spPr/>
    </dgm:pt>
    <dgm:pt modelId="{0A9059D2-5892-4290-8906-1C806E87F9B0}" type="pres">
      <dgm:prSet presAssocID="{FFADC7E1-6A42-471B-8F38-4BE12A6C9DFF}" presName="sibTrans" presStyleCnt="0"/>
      <dgm:spPr/>
    </dgm:pt>
    <dgm:pt modelId="{E52B4CF9-CCBA-4103-B704-84065E58F831}" type="pres">
      <dgm:prSet presAssocID="{27664327-C0E1-46FE-ACDD-519B1545E378}" presName="compNode" presStyleCnt="0"/>
      <dgm:spPr/>
    </dgm:pt>
    <dgm:pt modelId="{6BA8378F-E9D4-48C5-9CE7-ECBDB5C91ECF}" type="pres">
      <dgm:prSet presAssocID="{27664327-C0E1-46FE-ACDD-519B1545E378}" presName="iconBgRect" presStyleLbl="bgShp" presStyleIdx="1" presStyleCnt="4"/>
      <dgm:spPr/>
    </dgm:pt>
    <dgm:pt modelId="{F951DC5B-62B3-42E9-892B-63BC10E60D11}" type="pres">
      <dgm:prSet presAssocID="{27664327-C0E1-46FE-ACDD-519B1545E3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ptain"/>
        </a:ext>
      </dgm:extLst>
    </dgm:pt>
    <dgm:pt modelId="{3F189A47-D12F-42C1-AF82-4A2237E46F1D}" type="pres">
      <dgm:prSet presAssocID="{27664327-C0E1-46FE-ACDD-519B1545E378}" presName="spaceRect" presStyleCnt="0"/>
      <dgm:spPr/>
    </dgm:pt>
    <dgm:pt modelId="{DB7E78CB-0DCA-4EE9-993F-E1A36602371F}" type="pres">
      <dgm:prSet presAssocID="{27664327-C0E1-46FE-ACDD-519B1545E378}" presName="textRect" presStyleLbl="revTx" presStyleIdx="1" presStyleCnt="4">
        <dgm:presLayoutVars>
          <dgm:chMax val="1"/>
          <dgm:chPref val="1"/>
        </dgm:presLayoutVars>
      </dgm:prSet>
      <dgm:spPr/>
    </dgm:pt>
    <dgm:pt modelId="{C401A416-B643-4746-87BF-1CF425478169}" type="pres">
      <dgm:prSet presAssocID="{054A8A10-A960-436F-AC86-00E9960FCA6F}" presName="sibTrans" presStyleCnt="0"/>
      <dgm:spPr/>
    </dgm:pt>
    <dgm:pt modelId="{EA1AB6CB-30CB-4E2D-A791-877FD914A981}" type="pres">
      <dgm:prSet presAssocID="{C9ED45A3-7510-4C72-A0CC-4A14D9B76A14}" presName="compNode" presStyleCnt="0"/>
      <dgm:spPr/>
    </dgm:pt>
    <dgm:pt modelId="{0EA2E7AF-5663-4532-AD13-6B10A2663E51}" type="pres">
      <dgm:prSet presAssocID="{C9ED45A3-7510-4C72-A0CC-4A14D9B76A14}" presName="iconBgRect" presStyleLbl="bgShp" presStyleIdx="2" presStyleCnt="4"/>
      <dgm:spPr/>
    </dgm:pt>
    <dgm:pt modelId="{939A1CFB-472F-4EAC-A46B-372A796B453C}" type="pres">
      <dgm:prSet presAssocID="{C9ED45A3-7510-4C72-A0CC-4A14D9B76A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F0F96E0-AF87-49B1-9B11-C46DE917B478}" type="pres">
      <dgm:prSet presAssocID="{C9ED45A3-7510-4C72-A0CC-4A14D9B76A14}" presName="spaceRect" presStyleCnt="0"/>
      <dgm:spPr/>
    </dgm:pt>
    <dgm:pt modelId="{3A2EC496-37D2-4E6E-A781-4D3C1FCADBFD}" type="pres">
      <dgm:prSet presAssocID="{C9ED45A3-7510-4C72-A0CC-4A14D9B76A14}" presName="textRect" presStyleLbl="revTx" presStyleIdx="2" presStyleCnt="4">
        <dgm:presLayoutVars>
          <dgm:chMax val="1"/>
          <dgm:chPref val="1"/>
        </dgm:presLayoutVars>
      </dgm:prSet>
      <dgm:spPr/>
    </dgm:pt>
    <dgm:pt modelId="{8B23A60F-8ABF-4426-BDDF-28ADF3B54198}" type="pres">
      <dgm:prSet presAssocID="{B4B0A603-9100-417A-BB70-188E3CD6577F}" presName="sibTrans" presStyleCnt="0"/>
      <dgm:spPr/>
    </dgm:pt>
    <dgm:pt modelId="{9AF2DEE1-3824-41EB-A3A2-52B4C912B303}" type="pres">
      <dgm:prSet presAssocID="{696A574E-3606-4BFB-82C5-1125A5FEFCA5}" presName="compNode" presStyleCnt="0"/>
      <dgm:spPr/>
    </dgm:pt>
    <dgm:pt modelId="{53C6057B-C5DE-41C4-B374-5097016C390F}" type="pres">
      <dgm:prSet presAssocID="{696A574E-3606-4BFB-82C5-1125A5FEFCA5}" presName="iconBgRect" presStyleLbl="bgShp" presStyleIdx="3" presStyleCnt="4"/>
      <dgm:spPr/>
    </dgm:pt>
    <dgm:pt modelId="{402E979C-E72D-4281-AD61-FD9A958CFA22}" type="pres">
      <dgm:prSet presAssocID="{696A574E-3606-4BFB-82C5-1125A5FEFC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AD6DB30F-4AF5-4D4A-8E20-6F56A89566AD}" type="pres">
      <dgm:prSet presAssocID="{696A574E-3606-4BFB-82C5-1125A5FEFCA5}" presName="spaceRect" presStyleCnt="0"/>
      <dgm:spPr/>
    </dgm:pt>
    <dgm:pt modelId="{B77631D2-59EC-41DD-84E8-3B2F433B3831}" type="pres">
      <dgm:prSet presAssocID="{696A574E-3606-4BFB-82C5-1125A5FEFCA5}" presName="textRect" presStyleLbl="revTx" presStyleIdx="3" presStyleCnt="4">
        <dgm:presLayoutVars>
          <dgm:chMax val="1"/>
          <dgm:chPref val="1"/>
        </dgm:presLayoutVars>
      </dgm:prSet>
      <dgm:spPr/>
    </dgm:pt>
  </dgm:ptLst>
  <dgm:cxnLst>
    <dgm:cxn modelId="{60FE9207-823A-474E-949C-7B6C6AB18C83}" type="presOf" srcId="{696A574E-3606-4BFB-82C5-1125A5FEFCA5}" destId="{B77631D2-59EC-41DD-84E8-3B2F433B3831}" srcOrd="0" destOrd="0" presId="urn:microsoft.com/office/officeart/2018/5/layout/IconCircleLabelList"/>
    <dgm:cxn modelId="{F39FB432-1149-6042-A68B-AC9399078DB9}" type="presOf" srcId="{27664327-C0E1-46FE-ACDD-519B1545E378}" destId="{DB7E78CB-0DCA-4EE9-993F-E1A36602371F}" srcOrd="0" destOrd="0" presId="urn:microsoft.com/office/officeart/2018/5/layout/IconCircleLabelList"/>
    <dgm:cxn modelId="{B142C044-D636-4B03-BDEE-9773C4C415AF}" srcId="{6799FF18-C475-44A7-8BD6-AB10E1653826}" destId="{DBDAC369-B437-4439-BA31-7F304BD98DB6}" srcOrd="0" destOrd="0" parTransId="{7C918A12-3A74-4710-9439-8B9848A7D6FF}" sibTransId="{FFADC7E1-6A42-471B-8F38-4BE12A6C9DFF}"/>
    <dgm:cxn modelId="{69EBEA46-DBDA-4B20-B413-B8AD95DAFC3E}" srcId="{6799FF18-C475-44A7-8BD6-AB10E1653826}" destId="{696A574E-3606-4BFB-82C5-1125A5FEFCA5}" srcOrd="3" destOrd="0" parTransId="{9F51CBA8-A04A-418E-BCDC-3A35009C2FC7}" sibTransId="{7509F6B3-5B0F-4843-8D21-6D564601FFEC}"/>
    <dgm:cxn modelId="{229C459F-429F-4A26-805D-343B6794F227}" srcId="{6799FF18-C475-44A7-8BD6-AB10E1653826}" destId="{C9ED45A3-7510-4C72-A0CC-4A14D9B76A14}" srcOrd="2" destOrd="0" parTransId="{D05F2D95-D471-4BFC-AB89-1DA819FA8F52}" sibTransId="{B4B0A603-9100-417A-BB70-188E3CD6577F}"/>
    <dgm:cxn modelId="{428239D3-3F4A-EB47-915A-C8DE64C5BDAC}" type="presOf" srcId="{6799FF18-C475-44A7-8BD6-AB10E1653826}" destId="{C01C3E90-C83A-4596-8262-69136DA67F22}" srcOrd="0" destOrd="0" presId="urn:microsoft.com/office/officeart/2018/5/layout/IconCircleLabelList"/>
    <dgm:cxn modelId="{9F659CEC-F001-F14B-8384-DB003A45E6B3}" type="presOf" srcId="{C9ED45A3-7510-4C72-A0CC-4A14D9B76A14}" destId="{3A2EC496-37D2-4E6E-A781-4D3C1FCADBFD}" srcOrd="0" destOrd="0" presId="urn:microsoft.com/office/officeart/2018/5/layout/IconCircleLabelList"/>
    <dgm:cxn modelId="{5FA3E3EC-61B7-484A-85A9-1D8582058C8B}" type="presOf" srcId="{DBDAC369-B437-4439-BA31-7F304BD98DB6}" destId="{59737691-8D8B-4AE2-915D-8EE72A82705C}" srcOrd="0" destOrd="0" presId="urn:microsoft.com/office/officeart/2018/5/layout/IconCircleLabelList"/>
    <dgm:cxn modelId="{4077F9EF-1B4C-4CAF-AF0B-2FECD637272D}" srcId="{6799FF18-C475-44A7-8BD6-AB10E1653826}" destId="{27664327-C0E1-46FE-ACDD-519B1545E378}" srcOrd="1" destOrd="0" parTransId="{CF46133A-7E9A-46FB-88E6-50D364C2CF5E}" sibTransId="{054A8A10-A960-436F-AC86-00E9960FCA6F}"/>
    <dgm:cxn modelId="{38105031-B07D-404E-8AF0-448052B6DA48}" type="presParOf" srcId="{C01C3E90-C83A-4596-8262-69136DA67F22}" destId="{B2851CB5-0BB5-4AA2-9533-C75083D620BF}" srcOrd="0" destOrd="0" presId="urn:microsoft.com/office/officeart/2018/5/layout/IconCircleLabelList"/>
    <dgm:cxn modelId="{81524D1A-2AEF-5948-8172-3DF34026AFAC}" type="presParOf" srcId="{B2851CB5-0BB5-4AA2-9533-C75083D620BF}" destId="{6847CC1B-8840-494C-8604-BCC9B3D7EA3D}" srcOrd="0" destOrd="0" presId="urn:microsoft.com/office/officeart/2018/5/layout/IconCircleLabelList"/>
    <dgm:cxn modelId="{74B046ED-D313-FB44-8577-4EF2DF66BD36}" type="presParOf" srcId="{B2851CB5-0BB5-4AA2-9533-C75083D620BF}" destId="{61137094-607B-4AE5-B554-65721040AFAA}" srcOrd="1" destOrd="0" presId="urn:microsoft.com/office/officeart/2018/5/layout/IconCircleLabelList"/>
    <dgm:cxn modelId="{F3DA0B69-F1C2-DC45-A13C-444A8BBC74A4}" type="presParOf" srcId="{B2851CB5-0BB5-4AA2-9533-C75083D620BF}" destId="{34DD0174-7538-44DC-86DE-ACB8A760C66A}" srcOrd="2" destOrd="0" presId="urn:microsoft.com/office/officeart/2018/5/layout/IconCircleLabelList"/>
    <dgm:cxn modelId="{D597825B-CE52-E048-97A7-EAD303D60A30}" type="presParOf" srcId="{B2851CB5-0BB5-4AA2-9533-C75083D620BF}" destId="{59737691-8D8B-4AE2-915D-8EE72A82705C}" srcOrd="3" destOrd="0" presId="urn:microsoft.com/office/officeart/2018/5/layout/IconCircleLabelList"/>
    <dgm:cxn modelId="{F48C37F3-7941-EE43-A091-12A378FCEF61}" type="presParOf" srcId="{C01C3E90-C83A-4596-8262-69136DA67F22}" destId="{0A9059D2-5892-4290-8906-1C806E87F9B0}" srcOrd="1" destOrd="0" presId="urn:microsoft.com/office/officeart/2018/5/layout/IconCircleLabelList"/>
    <dgm:cxn modelId="{8FEDB5E3-377E-3C40-A60B-1C077666598B}" type="presParOf" srcId="{C01C3E90-C83A-4596-8262-69136DA67F22}" destId="{E52B4CF9-CCBA-4103-B704-84065E58F831}" srcOrd="2" destOrd="0" presId="urn:microsoft.com/office/officeart/2018/5/layout/IconCircleLabelList"/>
    <dgm:cxn modelId="{05DF7013-E38D-8C42-BA3C-F8FD90C185DF}" type="presParOf" srcId="{E52B4CF9-CCBA-4103-B704-84065E58F831}" destId="{6BA8378F-E9D4-48C5-9CE7-ECBDB5C91ECF}" srcOrd="0" destOrd="0" presId="urn:microsoft.com/office/officeart/2018/5/layout/IconCircleLabelList"/>
    <dgm:cxn modelId="{CC915109-408F-E349-BBEF-EFF56F0080E2}" type="presParOf" srcId="{E52B4CF9-CCBA-4103-B704-84065E58F831}" destId="{F951DC5B-62B3-42E9-892B-63BC10E60D11}" srcOrd="1" destOrd="0" presId="urn:microsoft.com/office/officeart/2018/5/layout/IconCircleLabelList"/>
    <dgm:cxn modelId="{452BD368-B04B-6543-A2D1-0161171A6131}" type="presParOf" srcId="{E52B4CF9-CCBA-4103-B704-84065E58F831}" destId="{3F189A47-D12F-42C1-AF82-4A2237E46F1D}" srcOrd="2" destOrd="0" presId="urn:microsoft.com/office/officeart/2018/5/layout/IconCircleLabelList"/>
    <dgm:cxn modelId="{5C1BEC20-6AE3-9441-AA2D-C3C541DBC348}" type="presParOf" srcId="{E52B4CF9-CCBA-4103-B704-84065E58F831}" destId="{DB7E78CB-0DCA-4EE9-993F-E1A36602371F}" srcOrd="3" destOrd="0" presId="urn:microsoft.com/office/officeart/2018/5/layout/IconCircleLabelList"/>
    <dgm:cxn modelId="{76D8C923-9264-E04C-8DCB-62B4119E8AE9}" type="presParOf" srcId="{C01C3E90-C83A-4596-8262-69136DA67F22}" destId="{C401A416-B643-4746-87BF-1CF425478169}" srcOrd="3" destOrd="0" presId="urn:microsoft.com/office/officeart/2018/5/layout/IconCircleLabelList"/>
    <dgm:cxn modelId="{5AC36C9F-DD8F-5D4B-9EF8-FB52C0C1B7DA}" type="presParOf" srcId="{C01C3E90-C83A-4596-8262-69136DA67F22}" destId="{EA1AB6CB-30CB-4E2D-A791-877FD914A981}" srcOrd="4" destOrd="0" presId="urn:microsoft.com/office/officeart/2018/5/layout/IconCircleLabelList"/>
    <dgm:cxn modelId="{9BDEC414-4D1C-994F-A1DB-96DB597F0CCD}" type="presParOf" srcId="{EA1AB6CB-30CB-4E2D-A791-877FD914A981}" destId="{0EA2E7AF-5663-4532-AD13-6B10A2663E51}" srcOrd="0" destOrd="0" presId="urn:microsoft.com/office/officeart/2018/5/layout/IconCircleLabelList"/>
    <dgm:cxn modelId="{6E63BBBD-094C-3241-BB57-51002AC1F074}" type="presParOf" srcId="{EA1AB6CB-30CB-4E2D-A791-877FD914A981}" destId="{939A1CFB-472F-4EAC-A46B-372A796B453C}" srcOrd="1" destOrd="0" presId="urn:microsoft.com/office/officeart/2018/5/layout/IconCircleLabelList"/>
    <dgm:cxn modelId="{F262472F-DAE9-B94B-8466-FDA1B612FDE6}" type="presParOf" srcId="{EA1AB6CB-30CB-4E2D-A791-877FD914A981}" destId="{AF0F96E0-AF87-49B1-9B11-C46DE917B478}" srcOrd="2" destOrd="0" presId="urn:microsoft.com/office/officeart/2018/5/layout/IconCircleLabelList"/>
    <dgm:cxn modelId="{37761AE5-8528-1F4B-B3ED-6B95C551D873}" type="presParOf" srcId="{EA1AB6CB-30CB-4E2D-A791-877FD914A981}" destId="{3A2EC496-37D2-4E6E-A781-4D3C1FCADBFD}" srcOrd="3" destOrd="0" presId="urn:microsoft.com/office/officeart/2018/5/layout/IconCircleLabelList"/>
    <dgm:cxn modelId="{542D9E8E-BEB6-894C-B762-A22A823F6204}" type="presParOf" srcId="{C01C3E90-C83A-4596-8262-69136DA67F22}" destId="{8B23A60F-8ABF-4426-BDDF-28ADF3B54198}" srcOrd="5" destOrd="0" presId="urn:microsoft.com/office/officeart/2018/5/layout/IconCircleLabelList"/>
    <dgm:cxn modelId="{17914144-7AC1-4040-B471-08EAFB64304E}" type="presParOf" srcId="{C01C3E90-C83A-4596-8262-69136DA67F22}" destId="{9AF2DEE1-3824-41EB-A3A2-52B4C912B303}" srcOrd="6" destOrd="0" presId="urn:microsoft.com/office/officeart/2018/5/layout/IconCircleLabelList"/>
    <dgm:cxn modelId="{34BA35D4-BD23-3C4C-9005-ECFAAB62890B}" type="presParOf" srcId="{9AF2DEE1-3824-41EB-A3A2-52B4C912B303}" destId="{53C6057B-C5DE-41C4-B374-5097016C390F}" srcOrd="0" destOrd="0" presId="urn:microsoft.com/office/officeart/2018/5/layout/IconCircleLabelList"/>
    <dgm:cxn modelId="{E566772D-3B65-DA47-8421-5885676E7097}" type="presParOf" srcId="{9AF2DEE1-3824-41EB-A3A2-52B4C912B303}" destId="{402E979C-E72D-4281-AD61-FD9A958CFA22}" srcOrd="1" destOrd="0" presId="urn:microsoft.com/office/officeart/2018/5/layout/IconCircleLabelList"/>
    <dgm:cxn modelId="{214BF84B-8A91-384B-9AA6-BBA5EBF914EC}" type="presParOf" srcId="{9AF2DEE1-3824-41EB-A3A2-52B4C912B303}" destId="{AD6DB30F-4AF5-4D4A-8E20-6F56A89566AD}" srcOrd="2" destOrd="0" presId="urn:microsoft.com/office/officeart/2018/5/layout/IconCircleLabelList"/>
    <dgm:cxn modelId="{B6499DEE-A7F7-7A4A-A33F-9EB6AFC180EF}" type="presParOf" srcId="{9AF2DEE1-3824-41EB-A3A2-52B4C912B303}" destId="{B77631D2-59EC-41DD-84E8-3B2F433B38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7CC1B-8840-494C-8604-BCC9B3D7EA3D}">
      <dsp:nvSpPr>
        <dsp:cNvPr id="0" name=""/>
        <dsp:cNvSpPr/>
      </dsp:nvSpPr>
      <dsp:spPr>
        <a:xfrm>
          <a:off x="555386" y="739774"/>
          <a:ext cx="1445223" cy="14452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37094-607B-4AE5-B554-65721040AFAA}">
      <dsp:nvSpPr>
        <dsp:cNvPr id="0" name=""/>
        <dsp:cNvSpPr/>
      </dsp:nvSpPr>
      <dsp:spPr>
        <a:xfrm>
          <a:off x="863384" y="1047772"/>
          <a:ext cx="829226" cy="829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37691-8D8B-4AE2-915D-8EE72A82705C}">
      <dsp:nvSpPr>
        <dsp:cNvPr id="0" name=""/>
        <dsp:cNvSpPr/>
      </dsp:nvSpPr>
      <dsp:spPr>
        <a:xfrm>
          <a:off x="93388"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March 2016, New SAT format</a:t>
          </a:r>
        </a:p>
      </dsp:txBody>
      <dsp:txXfrm>
        <a:off x="93388" y="2635148"/>
        <a:ext cx="2369218" cy="720000"/>
      </dsp:txXfrm>
    </dsp:sp>
    <dsp:sp modelId="{6BA8378F-E9D4-48C5-9CE7-ECBDB5C91ECF}">
      <dsp:nvSpPr>
        <dsp:cNvPr id="0" name=""/>
        <dsp:cNvSpPr/>
      </dsp:nvSpPr>
      <dsp:spPr>
        <a:xfrm>
          <a:off x="3339217" y="739774"/>
          <a:ext cx="1445223" cy="14452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1DC5B-62B3-42E9-892B-63BC10E60D11}">
      <dsp:nvSpPr>
        <dsp:cNvPr id="0" name=""/>
        <dsp:cNvSpPr/>
      </dsp:nvSpPr>
      <dsp:spPr>
        <a:xfrm>
          <a:off x="3647216" y="1047772"/>
          <a:ext cx="829226" cy="829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E78CB-0DCA-4EE9-993F-E1A36602371F}">
      <dsp:nvSpPr>
        <dsp:cNvPr id="0" name=""/>
        <dsp:cNvSpPr/>
      </dsp:nvSpPr>
      <dsp:spPr>
        <a:xfrm>
          <a:off x="2877220"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College Board task force</a:t>
          </a:r>
        </a:p>
      </dsp:txBody>
      <dsp:txXfrm>
        <a:off x="2877220" y="2635148"/>
        <a:ext cx="2369218" cy="720000"/>
      </dsp:txXfrm>
    </dsp:sp>
    <dsp:sp modelId="{0EA2E7AF-5663-4532-AD13-6B10A2663E51}">
      <dsp:nvSpPr>
        <dsp:cNvPr id="0" name=""/>
        <dsp:cNvSpPr/>
      </dsp:nvSpPr>
      <dsp:spPr>
        <a:xfrm>
          <a:off x="6123049" y="739774"/>
          <a:ext cx="1445223" cy="14452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A1CFB-472F-4EAC-A46B-372A796B453C}">
      <dsp:nvSpPr>
        <dsp:cNvPr id="0" name=""/>
        <dsp:cNvSpPr/>
      </dsp:nvSpPr>
      <dsp:spPr>
        <a:xfrm>
          <a:off x="6431047" y="1047772"/>
          <a:ext cx="829226" cy="829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2EC496-37D2-4E6E-A781-4D3C1FCADBFD}">
      <dsp:nvSpPr>
        <dsp:cNvPr id="0" name=""/>
        <dsp:cNvSpPr/>
      </dsp:nvSpPr>
      <dsp:spPr>
        <a:xfrm>
          <a:off x="5661051"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Tracking Participation</a:t>
          </a:r>
        </a:p>
      </dsp:txBody>
      <dsp:txXfrm>
        <a:off x="5661051" y="2635148"/>
        <a:ext cx="2369218" cy="720000"/>
      </dsp:txXfrm>
    </dsp:sp>
    <dsp:sp modelId="{53C6057B-C5DE-41C4-B374-5097016C390F}">
      <dsp:nvSpPr>
        <dsp:cNvPr id="0" name=""/>
        <dsp:cNvSpPr/>
      </dsp:nvSpPr>
      <dsp:spPr>
        <a:xfrm>
          <a:off x="8906880" y="739774"/>
          <a:ext cx="1445223" cy="14452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E979C-E72D-4281-AD61-FD9A958CFA22}">
      <dsp:nvSpPr>
        <dsp:cNvPr id="0" name=""/>
        <dsp:cNvSpPr/>
      </dsp:nvSpPr>
      <dsp:spPr>
        <a:xfrm>
          <a:off x="9214878" y="1047772"/>
          <a:ext cx="829226" cy="829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631D2-59EC-41DD-84E8-3B2F433B3831}">
      <dsp:nvSpPr>
        <dsp:cNvPr id="0" name=""/>
        <dsp:cNvSpPr/>
      </dsp:nvSpPr>
      <dsp:spPr>
        <a:xfrm>
          <a:off x="8444882" y="2635148"/>
          <a:ext cx="23692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Provide a recommendation  for increasing participation rates</a:t>
          </a:r>
        </a:p>
      </dsp:txBody>
      <dsp:txXfrm>
        <a:off x="8444882" y="2635148"/>
        <a:ext cx="2369218"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07B98E-2B87-C845-962D-2CCBECAAEFCF}" type="datetimeFigureOut">
              <a:rPr lang="en-US" smtClean="0"/>
              <a:t>5/1/20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8671C-34EC-5A46-81B5-E19B9D1A84E3}" type="slidenum">
              <a:rPr lang="en-US" smtClean="0"/>
              <a:t>‹#›</a:t>
            </a:fld>
            <a:endParaRPr lang="en-US"/>
          </a:p>
        </p:txBody>
      </p:sp>
    </p:spTree>
    <p:extLst>
      <p:ext uri="{BB962C8B-B14F-4D97-AF65-F5344CB8AC3E}">
        <p14:creationId xmlns:p14="http://schemas.microsoft.com/office/powerpoint/2010/main" val="2811843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hicagotribune.com/news/breaking/ct-met-illinois-act-test-scores-20181016-story.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ytimes.com/article/sat-act-test-optional-colleges-coronaviru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testive.com/colorado-sat-change-2017/" TargetMode="External"/><Relationship Id="rId4" Type="http://schemas.openxmlformats.org/officeDocument/2006/relationships/hyperlink" Target="https://www.psychologytoday.com/us/blog/creative-development/201912/new-trend-test-optional-sats-and-acts-may-not-be-required"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sychologytoday.com/us/blog/creative-development/201912/new-trend-test-optional-sats-and-acts-may-not-be-require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ily.jstor.org/the-coca-cola-wars-can-anybody-really-tell-the-differen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ashingtonpost.com/education/2018/10/23/sat-reclaims-title-most-widely-used-college-admission-tes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rincetonreview.com/college/sat-ac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dweek.org/ew/section/multimedia/states-require-students-take-sat-or-act.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dweek.org/ew/section/multimedia/states-require-students-take-sat-or-ac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Ian Irizarry and it is my pleasure to present my findings on increasing statewide participation for the College Board’s SAT program.</a:t>
            </a:r>
          </a:p>
        </p:txBody>
      </p:sp>
      <p:sp>
        <p:nvSpPr>
          <p:cNvPr id="4" name="Slide Number Placeholder 3"/>
          <p:cNvSpPr>
            <a:spLocks noGrp="1"/>
          </p:cNvSpPr>
          <p:nvPr>
            <p:ph type="sldNum" sz="quarter" idx="5"/>
          </p:nvPr>
        </p:nvSpPr>
        <p:spPr/>
        <p:txBody>
          <a:bodyPr/>
          <a:lstStyle/>
          <a:p>
            <a:fld id="{4998671C-34EC-5A46-81B5-E19B9D1A84E3}" type="slidenum">
              <a:rPr lang="en-US" smtClean="0"/>
              <a:t>1</a:t>
            </a:fld>
            <a:endParaRPr lang="en-US"/>
          </a:p>
        </p:txBody>
      </p:sp>
    </p:spTree>
    <p:extLst>
      <p:ext uri="{BB962C8B-B14F-4D97-AF65-F5344CB8AC3E}">
        <p14:creationId xmlns:p14="http://schemas.microsoft.com/office/powerpoint/2010/main" val="256805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what you are seeing here. A negative correlation. As one test receives high participation, the other suffers. You also see, that it’s </a:t>
            </a:r>
            <a:r>
              <a:rPr lang="en-US" dirty="0" err="1"/>
              <a:t>consistant</a:t>
            </a:r>
            <a:r>
              <a:rPr lang="en-US" dirty="0"/>
              <a:t> from year to year.</a:t>
            </a:r>
          </a:p>
        </p:txBody>
      </p:sp>
      <p:sp>
        <p:nvSpPr>
          <p:cNvPr id="4" name="Slide Number Placeholder 3"/>
          <p:cNvSpPr>
            <a:spLocks noGrp="1"/>
          </p:cNvSpPr>
          <p:nvPr>
            <p:ph type="sldNum" sz="quarter" idx="5"/>
          </p:nvPr>
        </p:nvSpPr>
        <p:spPr/>
        <p:txBody>
          <a:bodyPr/>
          <a:lstStyle/>
          <a:p>
            <a:fld id="{4998671C-34EC-5A46-81B5-E19B9D1A84E3}" type="slidenum">
              <a:rPr lang="en-US" smtClean="0"/>
              <a:t>10</a:t>
            </a:fld>
            <a:endParaRPr lang="en-US"/>
          </a:p>
        </p:txBody>
      </p:sp>
    </p:spTree>
    <p:extLst>
      <p:ext uri="{BB962C8B-B14F-4D97-AF65-F5344CB8AC3E}">
        <p14:creationId xmlns:p14="http://schemas.microsoft.com/office/powerpoint/2010/main" val="2145125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it another way. The blue and orange box represent the SAT. The green and red represent the ACT. The black lines in the boxes represent median participation rates. This just means the middle of the data. What we want to see is median rates increasing. And in fact, we do. As the SAT increased in participation rates, the ACT decreased. But what caused this increase?</a:t>
            </a:r>
          </a:p>
        </p:txBody>
      </p:sp>
      <p:sp>
        <p:nvSpPr>
          <p:cNvPr id="4" name="Slide Number Placeholder 3"/>
          <p:cNvSpPr>
            <a:spLocks noGrp="1"/>
          </p:cNvSpPr>
          <p:nvPr>
            <p:ph type="sldNum" sz="quarter" idx="5"/>
          </p:nvPr>
        </p:nvSpPr>
        <p:spPr/>
        <p:txBody>
          <a:bodyPr/>
          <a:lstStyle/>
          <a:p>
            <a:fld id="{4998671C-34EC-5A46-81B5-E19B9D1A84E3}" type="slidenum">
              <a:rPr lang="en-US" smtClean="0"/>
              <a:t>11</a:t>
            </a:fld>
            <a:endParaRPr lang="en-US"/>
          </a:p>
        </p:txBody>
      </p:sp>
    </p:spTree>
    <p:extLst>
      <p:ext uri="{BB962C8B-B14F-4D97-AF65-F5344CB8AC3E}">
        <p14:creationId xmlns:p14="http://schemas.microsoft.com/office/powerpoint/2010/main" val="45773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https://www.chicagotribune.com/news/breaking/ct-met-illinois-act-test-scores-20181016-story.html</a:t>
            </a:r>
            <a:endParaRPr lang="en-US" dirty="0"/>
          </a:p>
          <a:p>
            <a:endParaRPr lang="en-US" dirty="0"/>
          </a:p>
          <a:p>
            <a:r>
              <a:rPr lang="en-US" dirty="0"/>
              <a:t>The State of Illinois has been home of the ACT for a long time. But something happened.</a:t>
            </a:r>
          </a:p>
        </p:txBody>
      </p:sp>
      <p:sp>
        <p:nvSpPr>
          <p:cNvPr id="4" name="Slide Number Placeholder 3"/>
          <p:cNvSpPr>
            <a:spLocks noGrp="1"/>
          </p:cNvSpPr>
          <p:nvPr>
            <p:ph type="sldNum" sz="quarter" idx="5"/>
          </p:nvPr>
        </p:nvSpPr>
        <p:spPr/>
        <p:txBody>
          <a:bodyPr/>
          <a:lstStyle/>
          <a:p>
            <a:fld id="{4998671C-34EC-5A46-81B5-E19B9D1A84E3}" type="slidenum">
              <a:rPr lang="en-US" smtClean="0"/>
              <a:t>12</a:t>
            </a:fld>
            <a:endParaRPr lang="en-US"/>
          </a:p>
        </p:txBody>
      </p:sp>
    </p:spTree>
    <p:extLst>
      <p:ext uri="{BB962C8B-B14F-4D97-AF65-F5344CB8AC3E}">
        <p14:creationId xmlns:p14="http://schemas.microsoft.com/office/powerpoint/2010/main" val="1607422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that participation rates in 2017 for the ACT were really high</a:t>
            </a:r>
          </a:p>
        </p:txBody>
      </p:sp>
      <p:sp>
        <p:nvSpPr>
          <p:cNvPr id="4" name="Slide Number Placeholder 3"/>
          <p:cNvSpPr>
            <a:spLocks noGrp="1"/>
          </p:cNvSpPr>
          <p:nvPr>
            <p:ph type="sldNum" sz="quarter" idx="5"/>
          </p:nvPr>
        </p:nvSpPr>
        <p:spPr/>
        <p:txBody>
          <a:bodyPr/>
          <a:lstStyle/>
          <a:p>
            <a:fld id="{4998671C-34EC-5A46-81B5-E19B9D1A84E3}" type="slidenum">
              <a:rPr lang="en-US" smtClean="0"/>
              <a:t>13</a:t>
            </a:fld>
            <a:endParaRPr lang="en-US"/>
          </a:p>
        </p:txBody>
      </p:sp>
    </p:spTree>
    <p:extLst>
      <p:ext uri="{BB962C8B-B14F-4D97-AF65-F5344CB8AC3E}">
        <p14:creationId xmlns:p14="http://schemas.microsoft.com/office/powerpoint/2010/main" val="187814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8671C-34EC-5A46-81B5-E19B9D1A84E3}" type="slidenum">
              <a:rPr lang="en-US" smtClean="0"/>
              <a:t>14</a:t>
            </a:fld>
            <a:endParaRPr lang="en-US"/>
          </a:p>
        </p:txBody>
      </p:sp>
    </p:spTree>
    <p:extLst>
      <p:ext uri="{BB962C8B-B14F-4D97-AF65-F5344CB8AC3E}">
        <p14:creationId xmlns:p14="http://schemas.microsoft.com/office/powerpoint/2010/main" val="207770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www.chicagotribune.com</a:t>
            </a:r>
            <a:r>
              <a:rPr lang="en-US" sz="1200" kern="1200" dirty="0">
                <a:solidFill>
                  <a:schemeClr val="tx1"/>
                </a:solidFill>
                <a:effectLst/>
                <a:latin typeface="+mn-lt"/>
                <a:ea typeface="+mn-ea"/>
                <a:cs typeface="+mn-cs"/>
              </a:rPr>
              <a:t>/news/ct-illinois-chooses-sat-met-20160211-story.html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ACT has been the go-to in Illinois for years.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SAT won a 3-year contract to give exams to all public high-school juniors in 2016</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schools had already signed up for the ACT for 2017 - at their expense</a:t>
            </a:r>
          </a:p>
        </p:txBody>
      </p:sp>
      <p:sp>
        <p:nvSpPr>
          <p:cNvPr id="4" name="Slide Number Placeholder 3"/>
          <p:cNvSpPr>
            <a:spLocks noGrp="1"/>
          </p:cNvSpPr>
          <p:nvPr>
            <p:ph type="sldNum" sz="quarter" idx="5"/>
          </p:nvPr>
        </p:nvSpPr>
        <p:spPr/>
        <p:txBody>
          <a:bodyPr/>
          <a:lstStyle/>
          <a:p>
            <a:fld id="{4998671C-34EC-5A46-81B5-E19B9D1A84E3}" type="slidenum">
              <a:rPr lang="en-US" smtClean="0"/>
              <a:t>15</a:t>
            </a:fld>
            <a:endParaRPr lang="en-US"/>
          </a:p>
        </p:txBody>
      </p:sp>
    </p:spTree>
    <p:extLst>
      <p:ext uri="{BB962C8B-B14F-4D97-AF65-F5344CB8AC3E}">
        <p14:creationId xmlns:p14="http://schemas.microsoft.com/office/powerpoint/2010/main" val="2118794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 lot more questions that could probably be answered. For example, what other influences outside of legislative change affect participation rates.</a:t>
            </a:r>
          </a:p>
          <a:p>
            <a:endParaRPr lang="en-US" dirty="0"/>
          </a:p>
          <a:p>
            <a:r>
              <a:rPr lang="en-US" dirty="0"/>
              <a:t>So back to my question of how brand influences.</a:t>
            </a:r>
          </a:p>
          <a:p>
            <a:endParaRPr lang="en-US" dirty="0"/>
          </a:p>
          <a:p>
            <a:r>
              <a:rPr lang="en-US" dirty="0"/>
              <a:t>Illinois took a little while to switch from ACT to SAT.  Districts even paid out of pocket to stay with ACT. In fact, it took 3 years for the SAT to increase.</a:t>
            </a:r>
          </a:p>
          <a:p>
            <a:endParaRPr lang="en-US" dirty="0"/>
          </a:p>
          <a:p>
            <a:r>
              <a:rPr lang="en-US" dirty="0"/>
              <a:t>Therefore, one could speculate that preferences have an impact. This brings us back to our </a:t>
            </a:r>
            <a:r>
              <a:rPr lang="en-US" dirty="0" err="1"/>
              <a:t>pepsi</a:t>
            </a:r>
            <a:r>
              <a:rPr lang="en-US" dirty="0"/>
              <a:t> and coke example.</a:t>
            </a:r>
          </a:p>
        </p:txBody>
      </p:sp>
      <p:sp>
        <p:nvSpPr>
          <p:cNvPr id="4" name="Slide Number Placeholder 3"/>
          <p:cNvSpPr>
            <a:spLocks noGrp="1"/>
          </p:cNvSpPr>
          <p:nvPr>
            <p:ph type="sldNum" sz="quarter" idx="5"/>
          </p:nvPr>
        </p:nvSpPr>
        <p:spPr/>
        <p:txBody>
          <a:bodyPr/>
          <a:lstStyle/>
          <a:p>
            <a:fld id="{4998671C-34EC-5A46-81B5-E19B9D1A84E3}" type="slidenum">
              <a:rPr lang="en-US" smtClean="0"/>
              <a:t>16</a:t>
            </a:fld>
            <a:endParaRPr lang="en-US"/>
          </a:p>
        </p:txBody>
      </p:sp>
    </p:spTree>
    <p:extLst>
      <p:ext uri="{BB962C8B-B14F-4D97-AF65-F5344CB8AC3E}">
        <p14:creationId xmlns:p14="http://schemas.microsoft.com/office/powerpoint/2010/main" val="3153879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https://www.nytimes.com/article/sat-act-test-optional-colleges-coronavirus.html</a:t>
            </a:r>
            <a:r>
              <a:rPr lang="en-US" dirty="0"/>
              <a:t> – More colleges are waiving SAT and ACT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https://www.psychologytoday.com/us/blog/creative-development/201912/new-trend-test-optional-sats-and-acts-may-not-be-required</a:t>
            </a:r>
            <a:r>
              <a:rPr lang="en-US" dirty="0"/>
              <a:t> – support for eliminating requirements is growing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https://www.testive.com/colorado-sat-change-2017/</a:t>
            </a:r>
            <a:r>
              <a:rPr lang="en-US" dirty="0"/>
              <a:t> - Colorado switched from the ACT to the SAT</a:t>
            </a:r>
          </a:p>
        </p:txBody>
      </p:sp>
      <p:sp>
        <p:nvSpPr>
          <p:cNvPr id="4" name="Slide Number Placeholder 3"/>
          <p:cNvSpPr>
            <a:spLocks noGrp="1"/>
          </p:cNvSpPr>
          <p:nvPr>
            <p:ph type="sldNum" sz="quarter" idx="5"/>
          </p:nvPr>
        </p:nvSpPr>
        <p:spPr/>
        <p:txBody>
          <a:bodyPr/>
          <a:lstStyle/>
          <a:p>
            <a:fld id="{4998671C-34EC-5A46-81B5-E19B9D1A84E3}" type="slidenum">
              <a:rPr lang="en-US" smtClean="0"/>
              <a:t>17</a:t>
            </a:fld>
            <a:endParaRPr lang="en-US"/>
          </a:p>
        </p:txBody>
      </p:sp>
    </p:spTree>
    <p:extLst>
      <p:ext uri="{BB962C8B-B14F-4D97-AF65-F5344CB8AC3E}">
        <p14:creationId xmlns:p14="http://schemas.microsoft.com/office/powerpoint/2010/main" val="2397877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https://www.psychologytoday.com/us/blog/creative-development/201912/new-trend-test-optional-sats-and-acts-may-not-be-required</a:t>
            </a:r>
            <a:r>
              <a:rPr lang="en-US" dirty="0"/>
              <a:t> – prepare for the option that requirements will no longer exist.</a:t>
            </a:r>
          </a:p>
        </p:txBody>
      </p:sp>
      <p:sp>
        <p:nvSpPr>
          <p:cNvPr id="4" name="Slide Number Placeholder 3"/>
          <p:cNvSpPr>
            <a:spLocks noGrp="1"/>
          </p:cNvSpPr>
          <p:nvPr>
            <p:ph type="sldNum" sz="quarter" idx="5"/>
          </p:nvPr>
        </p:nvSpPr>
        <p:spPr/>
        <p:txBody>
          <a:bodyPr/>
          <a:lstStyle/>
          <a:p>
            <a:fld id="{4998671C-34EC-5A46-81B5-E19B9D1A84E3}" type="slidenum">
              <a:rPr lang="en-US" smtClean="0"/>
              <a:t>18</a:t>
            </a:fld>
            <a:endParaRPr lang="en-US"/>
          </a:p>
        </p:txBody>
      </p:sp>
    </p:spTree>
    <p:extLst>
      <p:ext uri="{BB962C8B-B14F-4D97-AF65-F5344CB8AC3E}">
        <p14:creationId xmlns:p14="http://schemas.microsoft.com/office/powerpoint/2010/main" val="195943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present the findings of our study, I want you to think about the two major brands: </a:t>
            </a:r>
            <a:r>
              <a:rPr lang="en-US" dirty="0" err="1"/>
              <a:t>pepsi</a:t>
            </a:r>
            <a:r>
              <a:rPr lang="en-US" dirty="0"/>
              <a:t> and </a:t>
            </a:r>
            <a:r>
              <a:rPr lang="en-US" dirty="0" err="1"/>
              <a:t>coca-cola</a:t>
            </a:r>
            <a:r>
              <a:rPr lang="en-US" dirty="0"/>
              <a:t>. Both companies have staunch supporters.</a:t>
            </a:r>
          </a:p>
          <a:p>
            <a:endParaRPr lang="en-US" dirty="0"/>
          </a:p>
          <a:p>
            <a:r>
              <a:rPr lang="en-US" dirty="0"/>
              <a:t>To switch sides is blasphemy. In fact, even many of you might think twice before drinking one or the other.</a:t>
            </a:r>
          </a:p>
          <a:p>
            <a:endParaRPr lang="en-US" dirty="0"/>
          </a:p>
          <a:p>
            <a:r>
              <a:rPr lang="en-US" dirty="0"/>
              <a:t>What makes this so interesting, however, is that a 2004 study done on taste preferences demonstrated that when given to participants blindly, most couldn’t tell the difference.  (</a:t>
            </a:r>
            <a:r>
              <a:rPr lang="en-US" dirty="0">
                <a:hlinkClick r:id="rId3"/>
              </a:rPr>
              <a:t>https://daily.jstor.org/the-coca-cola-wars-can-anybody-really-tell-the-difference/</a:t>
            </a:r>
            <a:r>
              <a:rPr lang="en-US" dirty="0"/>
              <a:t>)</a:t>
            </a:r>
          </a:p>
          <a:p>
            <a:endParaRPr lang="en-US" dirty="0"/>
          </a:p>
          <a:p>
            <a:r>
              <a:rPr lang="en-US" dirty="0"/>
              <a:t>That means it’s all about brand loyalty.</a:t>
            </a:r>
          </a:p>
          <a:p>
            <a:endParaRPr lang="en-US" dirty="0"/>
          </a:p>
          <a:p>
            <a:r>
              <a:rPr lang="en-US" dirty="0"/>
              <a:t>Now what does this have to do with increasing participation rates?  </a:t>
            </a:r>
          </a:p>
        </p:txBody>
      </p:sp>
      <p:sp>
        <p:nvSpPr>
          <p:cNvPr id="4" name="Slide Number Placeholder 3"/>
          <p:cNvSpPr>
            <a:spLocks noGrp="1"/>
          </p:cNvSpPr>
          <p:nvPr>
            <p:ph type="sldNum" sz="quarter" idx="5"/>
          </p:nvPr>
        </p:nvSpPr>
        <p:spPr/>
        <p:txBody>
          <a:bodyPr/>
          <a:lstStyle/>
          <a:p>
            <a:fld id="{4998671C-34EC-5A46-81B5-E19B9D1A84E3}" type="slidenum">
              <a:rPr lang="en-US" smtClean="0"/>
              <a:t>2</a:t>
            </a:fld>
            <a:endParaRPr lang="en-US"/>
          </a:p>
        </p:txBody>
      </p:sp>
    </p:spTree>
    <p:extLst>
      <p:ext uri="{BB962C8B-B14F-4D97-AF65-F5344CB8AC3E}">
        <p14:creationId xmlns:p14="http://schemas.microsoft.com/office/powerpoint/2010/main" val="72541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answer that last question, I want to do a quick overview of “why” this participation study even happened.</a:t>
            </a:r>
          </a:p>
          <a:p>
            <a:endParaRPr lang="en-US" dirty="0"/>
          </a:p>
          <a:p>
            <a:r>
              <a:rPr lang="en-US" dirty="0"/>
              <a:t>I’m going to give a quick overview of how we got here</a:t>
            </a:r>
          </a:p>
          <a:p>
            <a:endParaRPr lang="en-US" dirty="0"/>
          </a:p>
          <a:p>
            <a:r>
              <a:rPr lang="en-US" dirty="0"/>
              <a:t>Then I’ll go over my findings</a:t>
            </a:r>
          </a:p>
          <a:p>
            <a:endParaRPr lang="en-US" dirty="0"/>
          </a:p>
          <a:p>
            <a:r>
              <a:rPr lang="en-US" dirty="0"/>
              <a:t>Then Ill give a recommendation and an answer to the question of why brand matters</a:t>
            </a:r>
          </a:p>
        </p:txBody>
      </p:sp>
      <p:sp>
        <p:nvSpPr>
          <p:cNvPr id="4" name="Slide Number Placeholder 3"/>
          <p:cNvSpPr>
            <a:spLocks noGrp="1"/>
          </p:cNvSpPr>
          <p:nvPr>
            <p:ph type="sldNum" sz="quarter" idx="5"/>
          </p:nvPr>
        </p:nvSpPr>
        <p:spPr/>
        <p:txBody>
          <a:bodyPr/>
          <a:lstStyle/>
          <a:p>
            <a:fld id="{4998671C-34EC-5A46-81B5-E19B9D1A84E3}" type="slidenum">
              <a:rPr lang="en-US" smtClean="0"/>
              <a:t>3</a:t>
            </a:fld>
            <a:endParaRPr lang="en-US"/>
          </a:p>
        </p:txBody>
      </p:sp>
    </p:spTree>
    <p:extLst>
      <p:ext uri="{BB962C8B-B14F-4D97-AF65-F5344CB8AC3E}">
        <p14:creationId xmlns:p14="http://schemas.microsoft.com/office/powerpoint/2010/main" val="359120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task force was established after the roll out of the new SAT format in March of 2016.</a:t>
            </a:r>
          </a:p>
          <a:p>
            <a:endParaRPr lang="en-US" dirty="0"/>
          </a:p>
          <a:p>
            <a:r>
              <a:rPr lang="en-US" dirty="0"/>
              <a:t>The College Board selected a group of us to track participation overtime and then to provide a recommendation for increasing the participation rate in select states</a:t>
            </a:r>
          </a:p>
          <a:p>
            <a:endParaRPr lang="en-US" dirty="0"/>
          </a:p>
          <a:p>
            <a:r>
              <a:rPr lang="en-US" dirty="0"/>
              <a:t>But what inspired this task force?</a:t>
            </a:r>
          </a:p>
        </p:txBody>
      </p:sp>
      <p:sp>
        <p:nvSpPr>
          <p:cNvPr id="4" name="Slide Number Placeholder 3"/>
          <p:cNvSpPr>
            <a:spLocks noGrp="1"/>
          </p:cNvSpPr>
          <p:nvPr>
            <p:ph type="sldNum" sz="quarter" idx="5"/>
          </p:nvPr>
        </p:nvSpPr>
        <p:spPr/>
        <p:txBody>
          <a:bodyPr/>
          <a:lstStyle/>
          <a:p>
            <a:fld id="{4998671C-34EC-5A46-81B5-E19B9D1A84E3}" type="slidenum">
              <a:rPr lang="en-US" smtClean="0"/>
              <a:t>4</a:t>
            </a:fld>
            <a:endParaRPr lang="en-US"/>
          </a:p>
        </p:txBody>
      </p:sp>
    </p:spTree>
    <p:extLst>
      <p:ext uri="{BB962C8B-B14F-4D97-AF65-F5344CB8AC3E}">
        <p14:creationId xmlns:p14="http://schemas.microsoft.com/office/powerpoint/2010/main" val="35816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https://www.washingtonpost.com/education/2018/10/23/sat-reclaims-title-most-widely-used-college-admission-test/</a:t>
            </a:r>
            <a:endParaRPr lang="en-US" dirty="0"/>
          </a:p>
          <a:p>
            <a:endParaRPr lang="en-US" dirty="0"/>
          </a:p>
          <a:p>
            <a:r>
              <a:rPr lang="en-US" dirty="0"/>
              <a:t>In 1996, the SAT was considered the king of the standardized test. But then, something happened. In 2012, the ACT overtook that title and passed the SAT in global participation rates. It remained this way for awhile.</a:t>
            </a:r>
          </a:p>
          <a:p>
            <a:endParaRPr lang="en-US" dirty="0"/>
          </a:p>
          <a:p>
            <a:r>
              <a:rPr lang="en-US" dirty="0"/>
              <a:t>So in March 2016, we decided to roll out a new format which was the result of receiving numerous complaints on the difficulty of the vocabulary on the test.</a:t>
            </a:r>
          </a:p>
          <a:p>
            <a:endParaRPr lang="en-US" dirty="0"/>
          </a:p>
          <a:p>
            <a:r>
              <a:rPr lang="en-US" dirty="0"/>
              <a:t>Then, in 2018, we found that our participation rates exceeded the ACT.</a:t>
            </a:r>
          </a:p>
          <a:p>
            <a:endParaRPr lang="en-US" dirty="0"/>
          </a:p>
          <a:p>
            <a:r>
              <a:rPr lang="en-US" dirty="0"/>
              <a:t>This is great news, but, it poses a lot of questions. The most important being: what influences the participation rate?</a:t>
            </a:r>
          </a:p>
          <a:p>
            <a:endParaRPr lang="en-US" dirty="0"/>
          </a:p>
          <a:p>
            <a:endParaRPr lang="en-US" dirty="0"/>
          </a:p>
        </p:txBody>
      </p:sp>
      <p:sp>
        <p:nvSpPr>
          <p:cNvPr id="4" name="Slide Number Placeholder 3"/>
          <p:cNvSpPr>
            <a:spLocks noGrp="1"/>
          </p:cNvSpPr>
          <p:nvPr>
            <p:ph type="sldNum" sz="quarter" idx="5"/>
          </p:nvPr>
        </p:nvSpPr>
        <p:spPr/>
        <p:txBody>
          <a:bodyPr/>
          <a:lstStyle/>
          <a:p>
            <a:fld id="{4998671C-34EC-5A46-81B5-E19B9D1A84E3}" type="slidenum">
              <a:rPr lang="en-US" smtClean="0"/>
              <a:t>5</a:t>
            </a:fld>
            <a:endParaRPr lang="en-US"/>
          </a:p>
        </p:txBody>
      </p:sp>
    </p:spTree>
    <p:extLst>
      <p:ext uri="{BB962C8B-B14F-4D97-AF65-F5344CB8AC3E}">
        <p14:creationId xmlns:p14="http://schemas.microsoft.com/office/powerpoint/2010/main" val="3322159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findings.</a:t>
            </a:r>
          </a:p>
        </p:txBody>
      </p:sp>
      <p:sp>
        <p:nvSpPr>
          <p:cNvPr id="4" name="Slide Number Placeholder 3"/>
          <p:cNvSpPr>
            <a:spLocks noGrp="1"/>
          </p:cNvSpPr>
          <p:nvPr>
            <p:ph type="sldNum" sz="quarter" idx="5"/>
          </p:nvPr>
        </p:nvSpPr>
        <p:spPr/>
        <p:txBody>
          <a:bodyPr/>
          <a:lstStyle/>
          <a:p>
            <a:fld id="{4998671C-34EC-5A46-81B5-E19B9D1A84E3}" type="slidenum">
              <a:rPr lang="en-US" smtClean="0"/>
              <a:t>6</a:t>
            </a:fld>
            <a:endParaRPr lang="en-US"/>
          </a:p>
        </p:txBody>
      </p:sp>
    </p:spTree>
    <p:extLst>
      <p:ext uri="{BB962C8B-B14F-4D97-AF65-F5344CB8AC3E}">
        <p14:creationId xmlns:p14="http://schemas.microsoft.com/office/powerpoint/2010/main" val="277731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https://www.princetonreview.com/college/sat-act</a:t>
            </a:r>
            <a:endParaRPr lang="en-US" dirty="0"/>
          </a:p>
          <a:p>
            <a:endParaRPr lang="en-US" dirty="0"/>
          </a:p>
          <a:p>
            <a:r>
              <a:rPr lang="en-US" dirty="0"/>
              <a:t>First, I’d like to demonstrate a quick side by side of the test. As you can see, there are some differences but you could argue that they are very similar. That’s why they are competitors.</a:t>
            </a:r>
          </a:p>
        </p:txBody>
      </p:sp>
      <p:sp>
        <p:nvSpPr>
          <p:cNvPr id="4" name="Slide Number Placeholder 3"/>
          <p:cNvSpPr>
            <a:spLocks noGrp="1"/>
          </p:cNvSpPr>
          <p:nvPr>
            <p:ph type="sldNum" sz="quarter" idx="5"/>
          </p:nvPr>
        </p:nvSpPr>
        <p:spPr/>
        <p:txBody>
          <a:bodyPr/>
          <a:lstStyle/>
          <a:p>
            <a:fld id="{4998671C-34EC-5A46-81B5-E19B9D1A84E3}" type="slidenum">
              <a:rPr lang="en-US" smtClean="0"/>
              <a:t>7</a:t>
            </a:fld>
            <a:endParaRPr lang="en-US"/>
          </a:p>
        </p:txBody>
      </p:sp>
    </p:spTree>
    <p:extLst>
      <p:ext uri="{BB962C8B-B14F-4D97-AF65-F5344CB8AC3E}">
        <p14:creationId xmlns:p14="http://schemas.microsoft.com/office/powerpoint/2010/main" val="229384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https://www.edweek.org/ew/section/multimedia/states-require-students-take-sat-or-act.html</a:t>
            </a:r>
            <a:r>
              <a:rPr lang="en-US" dirty="0"/>
              <a:t> – 2018-2019</a:t>
            </a:r>
          </a:p>
          <a:p>
            <a:r>
              <a:rPr lang="en-US" dirty="0"/>
              <a:t>North Dakota – students must take the ACT or other test (non-SAT)</a:t>
            </a:r>
          </a:p>
          <a:p>
            <a:r>
              <a:rPr lang="en-US" dirty="0"/>
              <a:t>Mississippi – ACT is required or pass other test (non-SAT)</a:t>
            </a:r>
          </a:p>
          <a:p>
            <a:r>
              <a:rPr lang="en-US" dirty="0"/>
              <a:t>Iowa – No requirement</a:t>
            </a:r>
          </a:p>
          <a:p>
            <a:endParaRPr lang="en-US" dirty="0"/>
          </a:p>
          <a:p>
            <a:r>
              <a:rPr lang="en-US" dirty="0"/>
              <a:t>Yet, despite the closeness of the tests, you can see there are quite a few states with preferences. Here you see a list of states that prefer the ACT</a:t>
            </a:r>
          </a:p>
        </p:txBody>
      </p:sp>
      <p:sp>
        <p:nvSpPr>
          <p:cNvPr id="4" name="Slide Number Placeholder 3"/>
          <p:cNvSpPr>
            <a:spLocks noGrp="1"/>
          </p:cNvSpPr>
          <p:nvPr>
            <p:ph type="sldNum" sz="quarter" idx="5"/>
          </p:nvPr>
        </p:nvSpPr>
        <p:spPr/>
        <p:txBody>
          <a:bodyPr/>
          <a:lstStyle/>
          <a:p>
            <a:fld id="{4998671C-34EC-5A46-81B5-E19B9D1A84E3}" type="slidenum">
              <a:rPr lang="en-US" smtClean="0"/>
              <a:t>8</a:t>
            </a:fld>
            <a:endParaRPr lang="en-US"/>
          </a:p>
        </p:txBody>
      </p:sp>
    </p:spTree>
    <p:extLst>
      <p:ext uri="{BB962C8B-B14F-4D97-AF65-F5344CB8AC3E}">
        <p14:creationId xmlns:p14="http://schemas.microsoft.com/office/powerpoint/2010/main" val="3130432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https://www.edweek.org/ew/section/multimedia/states-require-students-take-sat-or-act.html</a:t>
            </a:r>
            <a:r>
              <a:rPr lang="en-US" dirty="0"/>
              <a:t> – 2018/2019</a:t>
            </a:r>
          </a:p>
          <a:p>
            <a:r>
              <a:rPr lang="en-US" dirty="0"/>
              <a:t>District of Columbia – SAT or other test required (non-ACT)</a:t>
            </a:r>
          </a:p>
          <a:p>
            <a:r>
              <a:rPr lang="en-US" dirty="0"/>
              <a:t>Michigan - allows for both tests or other test required</a:t>
            </a:r>
          </a:p>
          <a:p>
            <a:r>
              <a:rPr lang="en-US" dirty="0"/>
              <a:t>Connecticut – SAT required</a:t>
            </a:r>
          </a:p>
          <a:p>
            <a:endParaRPr lang="en-US" dirty="0"/>
          </a:p>
          <a:p>
            <a:r>
              <a:rPr lang="en-US" dirty="0"/>
              <a:t>Here you see a list of states that prefer the SAT.</a:t>
            </a:r>
          </a:p>
          <a:p>
            <a:endParaRPr lang="en-US" dirty="0"/>
          </a:p>
          <a:p>
            <a:r>
              <a:rPr lang="en-US" dirty="0"/>
              <a:t>Now you may have noticed something. When one state prefers one test, the other test suffers in participation rate. We call this a negative correlation.</a:t>
            </a:r>
          </a:p>
        </p:txBody>
      </p:sp>
      <p:sp>
        <p:nvSpPr>
          <p:cNvPr id="4" name="Slide Number Placeholder 3"/>
          <p:cNvSpPr>
            <a:spLocks noGrp="1"/>
          </p:cNvSpPr>
          <p:nvPr>
            <p:ph type="sldNum" sz="quarter" idx="5"/>
          </p:nvPr>
        </p:nvSpPr>
        <p:spPr/>
        <p:txBody>
          <a:bodyPr/>
          <a:lstStyle/>
          <a:p>
            <a:fld id="{4998671C-34EC-5A46-81B5-E19B9D1A84E3}" type="slidenum">
              <a:rPr lang="en-US" smtClean="0"/>
              <a:t>9</a:t>
            </a:fld>
            <a:endParaRPr lang="en-US"/>
          </a:p>
        </p:txBody>
      </p:sp>
    </p:spTree>
    <p:extLst>
      <p:ext uri="{BB962C8B-B14F-4D97-AF65-F5344CB8AC3E}">
        <p14:creationId xmlns:p14="http://schemas.microsoft.com/office/powerpoint/2010/main" val="382670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3F60-0E7D-1B4A-B696-8A4CB59E5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255EFE-3080-A440-8FB3-39301733B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AACF2-43FA-AD44-8414-7D2E6B5A4702}"/>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A55C980C-27C2-9844-B720-0B5FF8B71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01778-C0D4-DA4A-99EF-7F859584067C}"/>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681524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9AB0-CF32-854E-9023-72DED15FA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ADB551-451C-8F46-BC9F-E0570ABAAA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BCF57-8780-994A-83AB-4380B1C9D334}"/>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544849E3-B8BE-E848-8418-D01246542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4B1CF-F7AD-3845-A934-E7D3409CD03E}"/>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298467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78C58-5775-3B43-AB42-569D7F547A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270998-E455-804E-B5B4-A7F78BAED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4B5F56-46CD-0447-A157-5DFD3B2646D4}"/>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4CB4C6E1-2425-F741-BCD7-D7453FAEB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5EC73-155E-A541-8B7D-4E1A7AC6D20A}"/>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25415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5D84-294E-A041-B377-BABB007BBB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A8B2-340E-E145-8447-11A870D184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D3AD4-8652-094E-803C-0F2F2FDF6604}"/>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40F69102-A506-9A44-912E-9E6E153EE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0C00-79DE-9644-93D3-12CE6806444C}"/>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1432585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EE8D-CAE4-AA42-9195-1E439DCE5B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19B05-7FD5-C54B-9E6F-3B20871E6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D710A5-9185-0D4C-888D-E8C429512427}"/>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035CC855-2B1B-4F42-80A1-9140BF369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09C63-83E1-2E43-B8A3-3D70E6A0B09C}"/>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3373628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7525-08B8-C646-AB38-9EFDF98ED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E3557-4F70-DE49-92C1-7EC0D3F6BA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D7D530-54C4-BA49-8919-921009F948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80700F-4FB5-AE4B-BA76-9793BBBAFA6F}"/>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6" name="Footer Placeholder 5">
            <a:extLst>
              <a:ext uri="{FF2B5EF4-FFF2-40B4-BE49-F238E27FC236}">
                <a16:creationId xmlns:a16="http://schemas.microsoft.com/office/drawing/2014/main" id="{66172D25-0E5E-6E45-895F-AE694447E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9BB96-F633-0B4C-94B7-D5D209F69D00}"/>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240321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8D1E-3973-B545-A371-98CACE74D3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CC9A17-0E76-2B43-84B0-009BF47B9C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1850D8-185D-9742-A4DC-D56D7BDF8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0FAD1C-32E2-334E-AC2A-CDBA51CAE9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771AB7-4696-954F-B1EC-74987EBDB0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606AC2-59C2-C541-8ADB-97D951C54C99}"/>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8" name="Footer Placeholder 7">
            <a:extLst>
              <a:ext uri="{FF2B5EF4-FFF2-40B4-BE49-F238E27FC236}">
                <a16:creationId xmlns:a16="http://schemas.microsoft.com/office/drawing/2014/main" id="{565F8A6D-0A60-834E-AE9F-BC783F413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CFCEB-0F9D-1343-997A-993648DDF4A5}"/>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339725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C376-4AEC-BD40-9CC8-390CFA726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55C74-9A23-5648-B5CE-165F0F0DF7C1}"/>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4" name="Footer Placeholder 3">
            <a:extLst>
              <a:ext uri="{FF2B5EF4-FFF2-40B4-BE49-F238E27FC236}">
                <a16:creationId xmlns:a16="http://schemas.microsoft.com/office/drawing/2014/main" id="{DF5B15B4-5F0A-4648-B148-2630DD815C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A18704-CE64-2A49-BEB8-3017A869B912}"/>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418836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1D091E-2695-044C-962F-335A91A42DAF}"/>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3" name="Footer Placeholder 2">
            <a:extLst>
              <a:ext uri="{FF2B5EF4-FFF2-40B4-BE49-F238E27FC236}">
                <a16:creationId xmlns:a16="http://schemas.microsoft.com/office/drawing/2014/main" id="{95B1D110-5AF5-454B-BA65-6FAA8857D5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B6EAB6-F490-2D46-9B4F-D3A47B649374}"/>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261526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4023-A893-BD42-948E-0A0060FF4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3D9B4-67A3-014F-B978-4AC86B7B2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3BD41-83A2-B54D-843E-E634587B4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99477-6D3B-5D4C-8A21-118E3B37ABD7}"/>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6" name="Footer Placeholder 5">
            <a:extLst>
              <a:ext uri="{FF2B5EF4-FFF2-40B4-BE49-F238E27FC236}">
                <a16:creationId xmlns:a16="http://schemas.microsoft.com/office/drawing/2014/main" id="{FAD1B226-B6D0-9C46-A396-CEC1917D3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AC977-C3D2-3B40-B8C0-397EC3AC153A}"/>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140636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B8EF-57D6-444F-9B4D-270F67C54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78C12E-5453-9D49-A978-50A5FC6D7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8F5ABC-B81A-7F49-9348-FD5FA5A9A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89C7D5-5089-4E4A-A649-D97B1CB8B080}"/>
              </a:ext>
            </a:extLst>
          </p:cNvPr>
          <p:cNvSpPr>
            <a:spLocks noGrp="1"/>
          </p:cNvSpPr>
          <p:nvPr>
            <p:ph type="dt" sz="half" idx="10"/>
          </p:nvPr>
        </p:nvSpPr>
        <p:spPr/>
        <p:txBody>
          <a:bodyPr/>
          <a:lstStyle/>
          <a:p>
            <a:fld id="{82934BD6-F9C2-D147-B004-F60B435DA1CB}" type="datetimeFigureOut">
              <a:rPr lang="en-US" smtClean="0"/>
              <a:t>5/1/20</a:t>
            </a:fld>
            <a:endParaRPr lang="en-US"/>
          </a:p>
        </p:txBody>
      </p:sp>
      <p:sp>
        <p:nvSpPr>
          <p:cNvPr id="6" name="Footer Placeholder 5">
            <a:extLst>
              <a:ext uri="{FF2B5EF4-FFF2-40B4-BE49-F238E27FC236}">
                <a16:creationId xmlns:a16="http://schemas.microsoft.com/office/drawing/2014/main" id="{B24E3E7B-E1B2-DF4D-968F-D650B41691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6BF78-241B-9748-B814-8BA01C4BFB26}"/>
              </a:ext>
            </a:extLst>
          </p:cNvPr>
          <p:cNvSpPr>
            <a:spLocks noGrp="1"/>
          </p:cNvSpPr>
          <p:nvPr>
            <p:ph type="sldNum" sz="quarter" idx="12"/>
          </p:nvPr>
        </p:nvSpPr>
        <p:spPr/>
        <p:txBody>
          <a:bodyPr/>
          <a:lstStyle/>
          <a:p>
            <a:fld id="{37484AC1-BA88-7A4D-A719-A89F23032733}" type="slidenum">
              <a:rPr lang="en-US" smtClean="0"/>
              <a:t>‹#›</a:t>
            </a:fld>
            <a:endParaRPr lang="en-US"/>
          </a:p>
        </p:txBody>
      </p:sp>
    </p:spTree>
    <p:extLst>
      <p:ext uri="{BB962C8B-B14F-4D97-AF65-F5344CB8AC3E}">
        <p14:creationId xmlns:p14="http://schemas.microsoft.com/office/powerpoint/2010/main" val="2449986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7A0D80-3D56-F747-914D-E397ABA69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49EF2D-4989-FB4E-8DD0-5541CD643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FCFDB-21F8-794E-8E63-1B1D9CD1F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34BD6-F9C2-D147-B004-F60B435DA1CB}" type="datetimeFigureOut">
              <a:rPr lang="en-US" smtClean="0"/>
              <a:t>5/1/20</a:t>
            </a:fld>
            <a:endParaRPr lang="en-US"/>
          </a:p>
        </p:txBody>
      </p:sp>
      <p:sp>
        <p:nvSpPr>
          <p:cNvPr id="5" name="Footer Placeholder 4">
            <a:extLst>
              <a:ext uri="{FF2B5EF4-FFF2-40B4-BE49-F238E27FC236}">
                <a16:creationId xmlns:a16="http://schemas.microsoft.com/office/drawing/2014/main" id="{DEAC910F-8998-6646-8760-BDFECBB9D7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CD8E3C-3DC5-B641-A7FB-353999240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84AC1-BA88-7A4D-A719-A89F23032733}" type="slidenum">
              <a:rPr lang="en-US" smtClean="0"/>
              <a:t>‹#›</a:t>
            </a:fld>
            <a:endParaRPr lang="en-US"/>
          </a:p>
        </p:txBody>
      </p:sp>
    </p:spTree>
    <p:extLst>
      <p:ext uri="{BB962C8B-B14F-4D97-AF65-F5344CB8AC3E}">
        <p14:creationId xmlns:p14="http://schemas.microsoft.com/office/powerpoint/2010/main" val="4271819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B0D3AE-EBF1-B84C-ABD7-35A823E8073D}"/>
              </a:ext>
            </a:extLst>
          </p:cNvPr>
          <p:cNvSpPr>
            <a:spLocks noGrp="1"/>
          </p:cNvSpPr>
          <p:nvPr>
            <p:ph type="ctrTitle"/>
          </p:nvPr>
        </p:nvSpPr>
        <p:spPr>
          <a:xfrm>
            <a:off x="838199" y="4525347"/>
            <a:ext cx="6801321" cy="1737360"/>
          </a:xfrm>
        </p:spPr>
        <p:txBody>
          <a:bodyPr anchor="ctr">
            <a:normAutofit/>
          </a:bodyPr>
          <a:lstStyle/>
          <a:p>
            <a:pPr algn="r"/>
            <a:r>
              <a:rPr lang="en-US" sz="5600" dirty="0"/>
              <a:t>Increasing Statewide Participation</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6BC8E80-2C6F-044D-9015-448C5FB85113}"/>
              </a:ext>
            </a:extLst>
          </p:cNvPr>
          <p:cNvPicPr>
            <a:picLocks noChangeAspect="1"/>
          </p:cNvPicPr>
          <p:nvPr/>
        </p:nvPicPr>
        <p:blipFill>
          <a:blip r:embed="rId3"/>
          <a:stretch>
            <a:fillRect/>
          </a:stretch>
        </p:blipFill>
        <p:spPr>
          <a:xfrm>
            <a:off x="8021602" y="4250724"/>
            <a:ext cx="3810382" cy="2344850"/>
          </a:xfrm>
          <a:prstGeom prst="rect">
            <a:avLst/>
          </a:prstGeom>
        </p:spPr>
      </p:pic>
    </p:spTree>
    <p:extLst>
      <p:ext uri="{BB962C8B-B14F-4D97-AF65-F5344CB8AC3E}">
        <p14:creationId xmlns:p14="http://schemas.microsoft.com/office/powerpoint/2010/main" val="3139096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98A32-CA24-A342-A64D-C3E193CC6B4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a:solidFill>
                  <a:srgbClr val="FFFFFF"/>
                </a:solidFill>
              </a:rPr>
              <a:t>Trends</a:t>
            </a:r>
          </a:p>
        </p:txBody>
      </p:sp>
      <p:cxnSp>
        <p:nvCxnSpPr>
          <p:cNvPr id="62" name="Straight Connector 6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AEA6AE-D253-2140-9D8A-CCC0BCEB6846}"/>
              </a:ext>
            </a:extLst>
          </p:cNvPr>
          <p:cNvPicPr>
            <a:picLocks noChangeAspect="1"/>
          </p:cNvPicPr>
          <p:nvPr/>
        </p:nvPicPr>
        <p:blipFill>
          <a:blip r:embed="rId3"/>
          <a:stretch>
            <a:fillRect/>
          </a:stretch>
        </p:blipFill>
        <p:spPr>
          <a:xfrm>
            <a:off x="331567" y="2727483"/>
            <a:ext cx="5455917" cy="3396307"/>
          </a:xfrm>
          <a:prstGeom prst="rect">
            <a:avLst/>
          </a:prstGeom>
        </p:spPr>
      </p:pic>
      <p:cxnSp>
        <p:nvCxnSpPr>
          <p:cNvPr id="64" name="Straight Connector 6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015E9DA-FA64-954E-B1D8-96288B987F81}"/>
              </a:ext>
            </a:extLst>
          </p:cNvPr>
          <p:cNvPicPr>
            <a:picLocks noChangeAspect="1"/>
          </p:cNvPicPr>
          <p:nvPr/>
        </p:nvPicPr>
        <p:blipFill>
          <a:blip r:embed="rId4"/>
          <a:stretch>
            <a:fillRect/>
          </a:stretch>
        </p:blipFill>
        <p:spPr>
          <a:xfrm>
            <a:off x="6445073" y="2897980"/>
            <a:ext cx="5455917" cy="3055312"/>
          </a:xfrm>
          <a:prstGeom prst="rect">
            <a:avLst/>
          </a:prstGeom>
        </p:spPr>
      </p:pic>
    </p:spTree>
    <p:extLst>
      <p:ext uri="{BB962C8B-B14F-4D97-AF65-F5344CB8AC3E}">
        <p14:creationId xmlns:p14="http://schemas.microsoft.com/office/powerpoint/2010/main" val="4276771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5F8711F-3FA8-824C-A423-990D77AB3327}"/>
              </a:ext>
            </a:extLst>
          </p:cNvPr>
          <p:cNvPicPr>
            <a:picLocks noGrp="1" noChangeAspect="1"/>
          </p:cNvPicPr>
          <p:nvPr>
            <p:ph idx="1"/>
          </p:nvPr>
        </p:nvPicPr>
        <p:blipFill>
          <a:blip r:embed="rId3"/>
          <a:stretch>
            <a:fillRect/>
          </a:stretch>
        </p:blipFill>
        <p:spPr>
          <a:xfrm>
            <a:off x="280214" y="1253331"/>
            <a:ext cx="5103771" cy="4351338"/>
          </a:xfrm>
          <a:prstGeom prst="rect">
            <a:avLst/>
          </a:prstGeom>
        </p:spPr>
      </p:pic>
      <p:sp>
        <p:nvSpPr>
          <p:cNvPr id="8" name="Rectangle 7">
            <a:extLst>
              <a:ext uri="{FF2B5EF4-FFF2-40B4-BE49-F238E27FC236}">
                <a16:creationId xmlns:a16="http://schemas.microsoft.com/office/drawing/2014/main" id="{A3CA0926-4737-C34B-84AB-9760E2DFA5A4}"/>
              </a:ext>
            </a:extLst>
          </p:cNvPr>
          <p:cNvSpPr/>
          <p:nvPr/>
        </p:nvSpPr>
        <p:spPr>
          <a:xfrm>
            <a:off x="5648289" y="1305341"/>
            <a:ext cx="6124611" cy="3416320"/>
          </a:xfrm>
          <a:prstGeom prst="rect">
            <a:avLst/>
          </a:prstGeom>
          <a:noFill/>
        </p:spPr>
        <p:txBody>
          <a:bodyPr wrap="square" lIns="91440" tIns="45720" rIns="91440" bIns="45720">
            <a:spAutoFit/>
          </a:bodyPr>
          <a:lstStyle/>
          <a:p>
            <a:r>
              <a:rPr lang="en-US" sz="5400" b="1" u="sng" cap="none" spc="0" dirty="0">
                <a:ln w="0"/>
                <a:solidFill>
                  <a:schemeClr val="accent1"/>
                </a:solidFill>
                <a:effectLst>
                  <a:outerShdw blurRad="38100" dist="25400" dir="5400000" algn="ctr" rotWithShape="0">
                    <a:srgbClr val="6E747A">
                      <a:alpha val="43000"/>
                    </a:srgbClr>
                  </a:outerShdw>
                </a:effectLst>
              </a:rPr>
              <a:t>Remember</a:t>
            </a:r>
          </a:p>
          <a:p>
            <a:endParaRPr lang="en-US" sz="5400" b="1" cap="none" spc="0" dirty="0">
              <a:ln w="0"/>
              <a:solidFill>
                <a:schemeClr val="accent1"/>
              </a:solidFill>
              <a:effectLst>
                <a:outerShdw blurRad="38100" dist="25400" dir="5400000" algn="ctr" rotWithShape="0">
                  <a:srgbClr val="6E747A">
                    <a:alpha val="43000"/>
                  </a:srgbClr>
                </a:outerShdw>
              </a:effectLst>
            </a:endParaRPr>
          </a:p>
          <a:p>
            <a:r>
              <a:rPr lang="en-US" sz="5400" b="1" cap="none" spc="0" dirty="0">
                <a:ln w="0"/>
                <a:solidFill>
                  <a:schemeClr val="accent1"/>
                </a:solidFill>
                <a:effectLst>
                  <a:outerShdw blurRad="38100" dist="25400" dir="5400000" algn="ctr" rotWithShape="0">
                    <a:srgbClr val="6E747A">
                      <a:alpha val="43000"/>
                    </a:srgbClr>
                  </a:outerShdw>
                </a:effectLst>
              </a:rPr>
              <a:t>If SAT</a:t>
            </a:r>
            <a:endParaRPr lang="en-US" sz="5400" b="1" dirty="0">
              <a:ln w="0"/>
              <a:solidFill>
                <a:schemeClr val="accent1"/>
              </a:solidFill>
              <a:effectLst>
                <a:outerShdw blurRad="38100" dist="25400" dir="5400000" algn="ctr" rotWithShape="0">
                  <a:srgbClr val="6E747A">
                    <a:alpha val="43000"/>
                  </a:srgbClr>
                </a:outerShdw>
              </a:effectLst>
            </a:endParaRPr>
          </a:p>
          <a:p>
            <a:r>
              <a:rPr lang="en-US" sz="5400" b="1" dirty="0">
                <a:ln w="0"/>
                <a:solidFill>
                  <a:schemeClr val="accent1"/>
                </a:solidFill>
                <a:effectLst>
                  <a:outerShdw blurRad="38100" dist="25400" dir="5400000" algn="ctr" rotWithShape="0">
                    <a:srgbClr val="6E747A">
                      <a:alpha val="43000"/>
                    </a:srgbClr>
                  </a:outerShdw>
                </a:effectLst>
              </a:rPr>
              <a:t>	Then ACT</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pic>
        <p:nvPicPr>
          <p:cNvPr id="10" name="Graphic 9" descr="Upward trend">
            <a:extLst>
              <a:ext uri="{FF2B5EF4-FFF2-40B4-BE49-F238E27FC236}">
                <a16:creationId xmlns:a16="http://schemas.microsoft.com/office/drawing/2014/main" id="{30918DB7-86FF-7849-993C-667530BA7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4488" y="2924768"/>
            <a:ext cx="914400" cy="914400"/>
          </a:xfrm>
          <a:prstGeom prst="rect">
            <a:avLst/>
          </a:prstGeom>
        </p:spPr>
      </p:pic>
      <p:sp>
        <p:nvSpPr>
          <p:cNvPr id="11" name="Rectangle 10">
            <a:extLst>
              <a:ext uri="{FF2B5EF4-FFF2-40B4-BE49-F238E27FC236}">
                <a16:creationId xmlns:a16="http://schemas.microsoft.com/office/drawing/2014/main" id="{B599C11B-1630-D440-B403-03E36A6F73E4}"/>
              </a:ext>
            </a:extLst>
          </p:cNvPr>
          <p:cNvSpPr/>
          <p:nvPr/>
        </p:nvSpPr>
        <p:spPr>
          <a:xfrm>
            <a:off x="7697186" y="2967334"/>
            <a:ext cx="52931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p>
        </p:txBody>
      </p:sp>
      <p:sp>
        <p:nvSpPr>
          <p:cNvPr id="12" name="Rectangle 11">
            <a:extLst>
              <a:ext uri="{FF2B5EF4-FFF2-40B4-BE49-F238E27FC236}">
                <a16:creationId xmlns:a16="http://schemas.microsoft.com/office/drawing/2014/main" id="{358D651D-E0E8-1F48-887F-0895E7AB1E84}"/>
              </a:ext>
            </a:extLst>
          </p:cNvPr>
          <p:cNvSpPr/>
          <p:nvPr/>
        </p:nvSpPr>
        <p:spPr>
          <a:xfrm>
            <a:off x="9538888" y="3777913"/>
            <a:ext cx="52931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p>
        </p:txBody>
      </p:sp>
      <p:pic>
        <p:nvPicPr>
          <p:cNvPr id="14" name="Graphic 13" descr="Downward trend">
            <a:extLst>
              <a:ext uri="{FF2B5EF4-FFF2-40B4-BE49-F238E27FC236}">
                <a16:creationId xmlns:a16="http://schemas.microsoft.com/office/drawing/2014/main" id="{7B1922DF-BE64-B843-A856-F7EFF8224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8694" y="3777913"/>
            <a:ext cx="914400" cy="914400"/>
          </a:xfrm>
          <a:prstGeom prst="rect">
            <a:avLst/>
          </a:prstGeom>
        </p:spPr>
      </p:pic>
    </p:spTree>
    <p:extLst>
      <p:ext uri="{BB962C8B-B14F-4D97-AF65-F5344CB8AC3E}">
        <p14:creationId xmlns:p14="http://schemas.microsoft.com/office/powerpoint/2010/main" val="4291384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732762-235D-AC4C-90E7-4F5032519518}"/>
              </a:ext>
            </a:extLst>
          </p:cNvPr>
          <p:cNvPicPr>
            <a:picLocks noChangeAspect="1"/>
          </p:cNvPicPr>
          <p:nvPr/>
        </p:nvPicPr>
        <p:blipFill rotWithShape="1">
          <a:blip r:embed="rId3"/>
          <a:srcRect t="4358" b="1893"/>
          <a:stretch/>
        </p:blipFill>
        <p:spPr>
          <a:xfrm>
            <a:off x="20" y="10"/>
            <a:ext cx="12191980" cy="6857990"/>
          </a:xfrm>
          <a:prstGeom prst="rect">
            <a:avLst/>
          </a:prstGeom>
        </p:spPr>
      </p:pic>
    </p:spTree>
    <p:extLst>
      <p:ext uri="{BB962C8B-B14F-4D97-AF65-F5344CB8AC3E}">
        <p14:creationId xmlns:p14="http://schemas.microsoft.com/office/powerpoint/2010/main" val="3836026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8A01E4-A606-6443-8109-8EE336B1D092}"/>
              </a:ext>
            </a:extLst>
          </p:cNvPr>
          <p:cNvSpPr/>
          <p:nvPr/>
        </p:nvSpPr>
        <p:spPr>
          <a:xfrm>
            <a:off x="1202417" y="1191087"/>
            <a:ext cx="2871363"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ACT 2017</a:t>
            </a:r>
          </a:p>
        </p:txBody>
      </p:sp>
      <p:sp>
        <p:nvSpPr>
          <p:cNvPr id="5" name="Rectangle 4">
            <a:extLst>
              <a:ext uri="{FF2B5EF4-FFF2-40B4-BE49-F238E27FC236}">
                <a16:creationId xmlns:a16="http://schemas.microsoft.com/office/drawing/2014/main" id="{AEC5382B-7365-034C-8E5B-48532B80A986}"/>
              </a:ext>
            </a:extLst>
          </p:cNvPr>
          <p:cNvSpPr/>
          <p:nvPr/>
        </p:nvSpPr>
        <p:spPr>
          <a:xfrm>
            <a:off x="2031125" y="2505670"/>
            <a:ext cx="1382110"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93%</a:t>
            </a:r>
          </a:p>
        </p:txBody>
      </p:sp>
      <p:sp>
        <p:nvSpPr>
          <p:cNvPr id="6" name="Rectangle 5">
            <a:extLst>
              <a:ext uri="{FF2B5EF4-FFF2-40B4-BE49-F238E27FC236}">
                <a16:creationId xmlns:a16="http://schemas.microsoft.com/office/drawing/2014/main" id="{336EB34C-E7F6-CB41-9516-F042F5D25E26}"/>
              </a:ext>
            </a:extLst>
          </p:cNvPr>
          <p:cNvSpPr/>
          <p:nvPr/>
        </p:nvSpPr>
        <p:spPr>
          <a:xfrm>
            <a:off x="7650514" y="1191087"/>
            <a:ext cx="2871363"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ACT</a:t>
            </a:r>
            <a:r>
              <a:rPr lang="en-US" sz="5400" b="1" u="sng" cap="none" spc="0" dirty="0">
                <a:ln w="0"/>
                <a:solidFill>
                  <a:schemeClr val="tx1"/>
                </a:solidFill>
                <a:effectLst>
                  <a:outerShdw blurRad="38100" dist="19050" dir="2700000" algn="tl" rotWithShape="0">
                    <a:schemeClr val="dk1">
                      <a:alpha val="40000"/>
                    </a:schemeClr>
                  </a:outerShdw>
                </a:effectLst>
              </a:rPr>
              <a:t> 2018</a:t>
            </a:r>
          </a:p>
        </p:txBody>
      </p:sp>
      <p:sp>
        <p:nvSpPr>
          <p:cNvPr id="7" name="Rectangle 6">
            <a:extLst>
              <a:ext uri="{FF2B5EF4-FFF2-40B4-BE49-F238E27FC236}">
                <a16:creationId xmlns:a16="http://schemas.microsoft.com/office/drawing/2014/main" id="{39206C89-FCF4-CF40-AEE4-A5512111A231}"/>
              </a:ext>
            </a:extLst>
          </p:cNvPr>
          <p:cNvSpPr/>
          <p:nvPr/>
        </p:nvSpPr>
        <p:spPr>
          <a:xfrm>
            <a:off x="8395139" y="2363780"/>
            <a:ext cx="1382110"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43</a:t>
            </a:r>
            <a:r>
              <a:rPr lang="en-US" sz="5400" b="0" cap="none" spc="0" dirty="0">
                <a:ln w="0"/>
                <a:solidFill>
                  <a:srgbClr val="FF0000"/>
                </a:solidFill>
                <a:effectLst>
                  <a:outerShdw blurRad="38100" dist="19050" dir="2700000" algn="tl" rotWithShape="0">
                    <a:schemeClr val="dk1">
                      <a:alpha val="40000"/>
                    </a:schemeClr>
                  </a:outerShdw>
                </a:effectLst>
              </a:rPr>
              <a:t>%</a:t>
            </a:r>
          </a:p>
        </p:txBody>
      </p:sp>
      <p:sp>
        <p:nvSpPr>
          <p:cNvPr id="8" name="Rectangle 7">
            <a:extLst>
              <a:ext uri="{FF2B5EF4-FFF2-40B4-BE49-F238E27FC236}">
                <a16:creationId xmlns:a16="http://schemas.microsoft.com/office/drawing/2014/main" id="{EA2DA1C8-E605-C743-B437-4FD552C7649D}"/>
              </a:ext>
            </a:extLst>
          </p:cNvPr>
          <p:cNvSpPr/>
          <p:nvPr/>
        </p:nvSpPr>
        <p:spPr>
          <a:xfrm>
            <a:off x="1251373" y="3540149"/>
            <a:ext cx="2773452"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SAT 2017</a:t>
            </a:r>
          </a:p>
        </p:txBody>
      </p:sp>
      <p:sp>
        <p:nvSpPr>
          <p:cNvPr id="9" name="Rectangle 8">
            <a:extLst>
              <a:ext uri="{FF2B5EF4-FFF2-40B4-BE49-F238E27FC236}">
                <a16:creationId xmlns:a16="http://schemas.microsoft.com/office/drawing/2014/main" id="{1B579926-D0E7-7F47-BF45-3643DA30B9F2}"/>
              </a:ext>
            </a:extLst>
          </p:cNvPr>
          <p:cNvSpPr/>
          <p:nvPr/>
        </p:nvSpPr>
        <p:spPr>
          <a:xfrm>
            <a:off x="2206653" y="4854732"/>
            <a:ext cx="1031052"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9</a:t>
            </a:r>
            <a:r>
              <a:rPr lang="en-US" sz="5400" b="0" cap="none" spc="0" dirty="0">
                <a:ln w="0"/>
                <a:solidFill>
                  <a:srgbClr val="FF0000"/>
                </a:solidFill>
                <a:effectLst>
                  <a:outerShdw blurRad="38100" dist="19050" dir="2700000" algn="tl" rotWithShape="0">
                    <a:schemeClr val="dk1">
                      <a:alpha val="40000"/>
                    </a:schemeClr>
                  </a:outerShdw>
                </a:effectLst>
              </a:rPr>
              <a:t>%</a:t>
            </a:r>
          </a:p>
        </p:txBody>
      </p:sp>
      <p:sp>
        <p:nvSpPr>
          <p:cNvPr id="10" name="Rectangle 9">
            <a:extLst>
              <a:ext uri="{FF2B5EF4-FFF2-40B4-BE49-F238E27FC236}">
                <a16:creationId xmlns:a16="http://schemas.microsoft.com/office/drawing/2014/main" id="{F17C53F5-591B-3040-9C78-6C8F389AF9CE}"/>
              </a:ext>
            </a:extLst>
          </p:cNvPr>
          <p:cNvSpPr/>
          <p:nvPr/>
        </p:nvSpPr>
        <p:spPr>
          <a:xfrm>
            <a:off x="7699469" y="3536473"/>
            <a:ext cx="2773452"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SAT 2018</a:t>
            </a:r>
          </a:p>
        </p:txBody>
      </p:sp>
      <p:sp>
        <p:nvSpPr>
          <p:cNvPr id="11" name="Rectangle 10">
            <a:extLst>
              <a:ext uri="{FF2B5EF4-FFF2-40B4-BE49-F238E27FC236}">
                <a16:creationId xmlns:a16="http://schemas.microsoft.com/office/drawing/2014/main" id="{816F4B57-0A15-9F4B-AF19-860FE08765E0}"/>
              </a:ext>
            </a:extLst>
          </p:cNvPr>
          <p:cNvSpPr/>
          <p:nvPr/>
        </p:nvSpPr>
        <p:spPr>
          <a:xfrm>
            <a:off x="8479222" y="4851056"/>
            <a:ext cx="1382110" cy="923330"/>
          </a:xfrm>
          <a:prstGeom prst="rect">
            <a:avLst/>
          </a:prstGeom>
          <a:noFill/>
        </p:spPr>
        <p:txBody>
          <a:bodyPr wrap="none" lIns="91440" tIns="45720" rIns="91440" bIns="45720">
            <a:spAutoFit/>
          </a:bodyPr>
          <a:lstStyle/>
          <a:p>
            <a:pPr algn="ctr"/>
            <a:r>
              <a:rPr lang="en-US" sz="5400" b="0" cap="none" spc="0" dirty="0">
                <a:ln w="0"/>
                <a:solidFill>
                  <a:srgbClr val="00B050"/>
                </a:solidFill>
                <a:effectLst>
                  <a:outerShdw blurRad="38100" dist="19050" dir="2700000" algn="tl" rotWithShape="0">
                    <a:schemeClr val="dk1">
                      <a:alpha val="40000"/>
                    </a:schemeClr>
                  </a:outerShdw>
                </a:effectLst>
              </a:rPr>
              <a:t>99%</a:t>
            </a:r>
          </a:p>
        </p:txBody>
      </p:sp>
      <p:sp>
        <p:nvSpPr>
          <p:cNvPr id="12" name="Right Arrow 11">
            <a:extLst>
              <a:ext uri="{FF2B5EF4-FFF2-40B4-BE49-F238E27FC236}">
                <a16:creationId xmlns:a16="http://schemas.microsoft.com/office/drawing/2014/main" id="{42E7E605-8095-EC45-A3FD-C983ACD453FD}"/>
              </a:ext>
            </a:extLst>
          </p:cNvPr>
          <p:cNvSpPr/>
          <p:nvPr/>
        </p:nvSpPr>
        <p:spPr>
          <a:xfrm>
            <a:off x="5415455" y="2505670"/>
            <a:ext cx="977463" cy="78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5E2CBB4-F8BB-9841-9C96-2462A4A6856C}"/>
              </a:ext>
            </a:extLst>
          </p:cNvPr>
          <p:cNvSpPr/>
          <p:nvPr/>
        </p:nvSpPr>
        <p:spPr>
          <a:xfrm>
            <a:off x="5415455" y="4922001"/>
            <a:ext cx="977463" cy="781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25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4F506D-D50D-F642-953D-C1F4C23C1A69}"/>
              </a:ext>
            </a:extLst>
          </p:cNvPr>
          <p:cNvSpPr/>
          <p:nvPr/>
        </p:nvSpPr>
        <p:spPr>
          <a:xfrm>
            <a:off x="2257010" y="2967335"/>
            <a:ext cx="7677999"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Why the Sudden Change?</a:t>
            </a:r>
          </a:p>
        </p:txBody>
      </p:sp>
    </p:spTree>
    <p:extLst>
      <p:ext uri="{BB962C8B-B14F-4D97-AF65-F5344CB8AC3E}">
        <p14:creationId xmlns:p14="http://schemas.microsoft.com/office/powerpoint/2010/main" val="129109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CE657-0EA9-0D49-A9A1-E1EBBE6B396F}"/>
              </a:ext>
            </a:extLst>
          </p:cNvPr>
          <p:cNvPicPr>
            <a:picLocks noChangeAspect="1"/>
          </p:cNvPicPr>
          <p:nvPr/>
        </p:nvPicPr>
        <p:blipFill>
          <a:blip r:embed="rId3"/>
          <a:stretch>
            <a:fillRect/>
          </a:stretch>
        </p:blipFill>
        <p:spPr>
          <a:xfrm>
            <a:off x="0" y="2324070"/>
            <a:ext cx="12192000" cy="2209859"/>
          </a:xfrm>
          <a:prstGeom prst="rect">
            <a:avLst/>
          </a:prstGeom>
        </p:spPr>
      </p:pic>
    </p:spTree>
    <p:extLst>
      <p:ext uri="{BB962C8B-B14F-4D97-AF65-F5344CB8AC3E}">
        <p14:creationId xmlns:p14="http://schemas.microsoft.com/office/powerpoint/2010/main" val="488486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5" name="Title 4">
            <a:extLst>
              <a:ext uri="{FF2B5EF4-FFF2-40B4-BE49-F238E27FC236}">
                <a16:creationId xmlns:a16="http://schemas.microsoft.com/office/drawing/2014/main" id="{A45EA855-1D01-E04E-84BD-C07A33CCC075}"/>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b="1" kern="1200" dirty="0">
                <a:solidFill>
                  <a:srgbClr val="000000"/>
                </a:solidFill>
                <a:latin typeface="+mj-lt"/>
                <a:ea typeface="+mj-ea"/>
                <a:cs typeface="+mj-cs"/>
              </a:rPr>
              <a:t>Recommendations</a:t>
            </a: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Checkmark">
            <a:extLst>
              <a:ext uri="{FF2B5EF4-FFF2-40B4-BE49-F238E27FC236}">
                <a16:creationId xmlns:a16="http://schemas.microsoft.com/office/drawing/2014/main" id="{6CBA5361-3441-4A1A-BD81-60011204E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770" y="1815320"/>
            <a:ext cx="4141760" cy="4141760"/>
          </a:xfrm>
          <a:prstGeom prst="rect">
            <a:avLst/>
          </a:prstGeom>
        </p:spPr>
      </p:pic>
      <p:pic>
        <p:nvPicPr>
          <p:cNvPr id="11" name="Picture 10">
            <a:extLst>
              <a:ext uri="{FF2B5EF4-FFF2-40B4-BE49-F238E27FC236}">
                <a16:creationId xmlns:a16="http://schemas.microsoft.com/office/drawing/2014/main" id="{88B481EF-D317-E34F-A0AF-80D6275DAED4}"/>
              </a:ext>
            </a:extLst>
          </p:cNvPr>
          <p:cNvPicPr>
            <a:picLocks noChangeAspect="1"/>
          </p:cNvPicPr>
          <p:nvPr/>
        </p:nvPicPr>
        <p:blipFill>
          <a:blip r:embed="rId6"/>
          <a:stretch>
            <a:fillRect/>
          </a:stretch>
        </p:blipFill>
        <p:spPr>
          <a:xfrm rot="19026595">
            <a:off x="8997304" y="2614884"/>
            <a:ext cx="1742972" cy="1072598"/>
          </a:xfrm>
          <a:prstGeom prst="rect">
            <a:avLst/>
          </a:prstGeom>
        </p:spPr>
      </p:pic>
    </p:spTree>
    <p:extLst>
      <p:ext uri="{BB962C8B-B14F-4D97-AF65-F5344CB8AC3E}">
        <p14:creationId xmlns:p14="http://schemas.microsoft.com/office/powerpoint/2010/main" val="271740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heckmark">
            <a:extLst>
              <a:ext uri="{FF2B5EF4-FFF2-40B4-BE49-F238E27FC236}">
                <a16:creationId xmlns:a16="http://schemas.microsoft.com/office/drawing/2014/main" id="{FC392FAB-2F80-F84D-AB96-F74520C11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1981200"/>
            <a:ext cx="914400" cy="914400"/>
          </a:xfrm>
          <a:prstGeom prst="rect">
            <a:avLst/>
          </a:prstGeom>
        </p:spPr>
      </p:pic>
      <p:pic>
        <p:nvPicPr>
          <p:cNvPr id="6" name="Graphic 5" descr="Checkmark">
            <a:extLst>
              <a:ext uri="{FF2B5EF4-FFF2-40B4-BE49-F238E27FC236}">
                <a16:creationId xmlns:a16="http://schemas.microsoft.com/office/drawing/2014/main" id="{399DF0A8-C9C2-B440-A15B-92BB7BC815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3467100"/>
            <a:ext cx="914400" cy="914400"/>
          </a:xfrm>
          <a:prstGeom prst="rect">
            <a:avLst/>
          </a:prstGeom>
        </p:spPr>
      </p:pic>
      <p:sp>
        <p:nvSpPr>
          <p:cNvPr id="9" name="Rectangle 8">
            <a:extLst>
              <a:ext uri="{FF2B5EF4-FFF2-40B4-BE49-F238E27FC236}">
                <a16:creationId xmlns:a16="http://schemas.microsoft.com/office/drawing/2014/main" id="{38064A4D-2E5F-D547-9777-AAB561E9BC48}"/>
              </a:ext>
            </a:extLst>
          </p:cNvPr>
          <p:cNvSpPr/>
          <p:nvPr/>
        </p:nvSpPr>
        <p:spPr>
          <a:xfrm>
            <a:off x="2385348" y="1998326"/>
            <a:ext cx="8843703" cy="769441"/>
          </a:xfrm>
          <a:prstGeom prst="rect">
            <a:avLst/>
          </a:prstGeom>
          <a:noFill/>
        </p:spPr>
        <p:txBody>
          <a:bodyPr wrap="square" lIns="91440" tIns="45720" rIns="91440" bIns="45720">
            <a:spAutoFit/>
          </a:bodyPr>
          <a:lstStyle/>
          <a:p>
            <a:r>
              <a:rPr lang="en-US" sz="4400" dirty="0">
                <a:ln w="0"/>
                <a:effectLst>
                  <a:outerShdw blurRad="38100" dist="19050" dir="2700000" algn="tl" rotWithShape="0">
                    <a:schemeClr val="dk1">
                      <a:alpha val="40000"/>
                    </a:schemeClr>
                  </a:outerShdw>
                </a:effectLst>
              </a:rPr>
              <a:t>When SAT </a:t>
            </a:r>
            <a:r>
              <a:rPr lang="en-US" sz="4400" dirty="0">
                <a:ln w="0"/>
                <a:solidFill>
                  <a:srgbClr val="00B050"/>
                </a:solidFill>
                <a:effectLst>
                  <a:outerShdw blurRad="38100" dist="19050" dir="2700000" algn="tl" rotWithShape="0">
                    <a:schemeClr val="dk1">
                      <a:alpha val="40000"/>
                    </a:schemeClr>
                  </a:outerShdw>
                </a:effectLst>
              </a:rPr>
              <a:t>increases</a:t>
            </a:r>
            <a:r>
              <a:rPr lang="en-US" sz="4400" dirty="0">
                <a:ln w="0"/>
                <a:effectLst>
                  <a:outerShdw blurRad="38100" dist="19050" dir="2700000" algn="tl" rotWithShape="0">
                    <a:schemeClr val="dk1">
                      <a:alpha val="40000"/>
                    </a:schemeClr>
                  </a:outerShdw>
                </a:effectLst>
              </a:rPr>
              <a:t>, ACT </a:t>
            </a:r>
            <a:r>
              <a:rPr lang="en-US" sz="4400" dirty="0">
                <a:ln w="0"/>
                <a:solidFill>
                  <a:srgbClr val="FF0000"/>
                </a:solidFill>
                <a:effectLst>
                  <a:outerShdw blurRad="38100" dist="19050" dir="2700000" algn="tl" rotWithShape="0">
                    <a:schemeClr val="dk1">
                      <a:alpha val="40000"/>
                    </a:schemeClr>
                  </a:outerShdw>
                </a:effectLst>
              </a:rPr>
              <a:t>decreases</a:t>
            </a:r>
            <a:r>
              <a:rPr lang="en-US" sz="4400" dirty="0">
                <a:ln w="0"/>
                <a:effectLst>
                  <a:outerShdw blurRad="38100" dist="19050" dir="2700000" algn="tl" rotWithShape="0">
                    <a:schemeClr val="dk1">
                      <a:alpha val="40000"/>
                    </a:schemeClr>
                  </a:outerShdw>
                </a:effectLst>
              </a:rPr>
              <a:t>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11" name="Title 10">
            <a:extLst>
              <a:ext uri="{FF2B5EF4-FFF2-40B4-BE49-F238E27FC236}">
                <a16:creationId xmlns:a16="http://schemas.microsoft.com/office/drawing/2014/main" id="{BEE89AE4-5A8E-9441-B3AD-05A64F8E137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What we know:</a:t>
            </a:r>
          </a:p>
        </p:txBody>
      </p:sp>
      <p:sp>
        <p:nvSpPr>
          <p:cNvPr id="12" name="Rectangle 11">
            <a:extLst>
              <a:ext uri="{FF2B5EF4-FFF2-40B4-BE49-F238E27FC236}">
                <a16:creationId xmlns:a16="http://schemas.microsoft.com/office/drawing/2014/main" id="{236408DF-ACFD-1240-BA73-963CC893AD05}"/>
              </a:ext>
            </a:extLst>
          </p:cNvPr>
          <p:cNvSpPr/>
          <p:nvPr/>
        </p:nvSpPr>
        <p:spPr>
          <a:xfrm>
            <a:off x="2385348" y="3201025"/>
            <a:ext cx="8843703" cy="1446550"/>
          </a:xfrm>
          <a:prstGeom prst="rect">
            <a:avLst/>
          </a:prstGeom>
          <a:noFill/>
        </p:spPr>
        <p:txBody>
          <a:bodyPr wrap="square" lIns="91440" tIns="45720" rIns="91440" bIns="45720">
            <a:spAutoFit/>
          </a:bodyPr>
          <a:lstStyle/>
          <a:p>
            <a:r>
              <a:rPr lang="en-US" sz="4400" dirty="0">
                <a:ln w="0"/>
                <a:effectLst>
                  <a:outerShdw blurRad="38100" dist="19050" dir="2700000" algn="tl" rotWithShape="0">
                    <a:schemeClr val="dk1">
                      <a:alpha val="40000"/>
                    </a:schemeClr>
                  </a:outerShdw>
                </a:effectLst>
              </a:rPr>
              <a:t>When States adjust testing requirements, it is influential</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044C1B87-B910-B445-BD08-31B114129F54}"/>
              </a:ext>
            </a:extLst>
          </p:cNvPr>
          <p:cNvSpPr/>
          <p:nvPr/>
        </p:nvSpPr>
        <p:spPr>
          <a:xfrm>
            <a:off x="2385347" y="5097959"/>
            <a:ext cx="8843703" cy="769441"/>
          </a:xfrm>
          <a:prstGeom prst="rect">
            <a:avLst/>
          </a:prstGeom>
          <a:noFill/>
        </p:spPr>
        <p:txBody>
          <a:bodyPr wrap="square" lIns="91440" tIns="45720" rIns="91440" bIns="45720">
            <a:spAutoFit/>
          </a:bodyPr>
          <a:lstStyle/>
          <a:p>
            <a:r>
              <a:rPr lang="en-US" sz="4400" dirty="0">
                <a:ln w="0"/>
                <a:effectLst>
                  <a:outerShdw blurRad="38100" dist="19050" dir="2700000" algn="tl" rotWithShape="0">
                    <a:schemeClr val="dk1">
                      <a:alpha val="40000"/>
                    </a:schemeClr>
                  </a:outerShdw>
                </a:effectLst>
              </a:rPr>
              <a:t>Preferences die hard</a:t>
            </a:r>
            <a:endParaRPr lang="en-US" sz="4400" b="0" cap="none" spc="0" dirty="0">
              <a:ln w="0"/>
              <a:solidFill>
                <a:schemeClr val="tx1"/>
              </a:solidFill>
              <a:effectLst>
                <a:outerShdw blurRad="38100" dist="19050" dir="2700000" algn="tl" rotWithShape="0">
                  <a:schemeClr val="dk1">
                    <a:alpha val="40000"/>
                  </a:schemeClr>
                </a:outerShdw>
              </a:effectLst>
            </a:endParaRPr>
          </a:p>
        </p:txBody>
      </p:sp>
      <p:pic>
        <p:nvPicPr>
          <p:cNvPr id="14" name="Graphic 13" descr="Checkmark">
            <a:extLst>
              <a:ext uri="{FF2B5EF4-FFF2-40B4-BE49-F238E27FC236}">
                <a16:creationId xmlns:a16="http://schemas.microsoft.com/office/drawing/2014/main" id="{D367FDC0-90BA-C347-8243-010E2EF00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4953000"/>
            <a:ext cx="914400" cy="914400"/>
          </a:xfrm>
          <a:prstGeom prst="rect">
            <a:avLst/>
          </a:prstGeom>
        </p:spPr>
      </p:pic>
    </p:spTree>
    <p:extLst>
      <p:ext uri="{BB962C8B-B14F-4D97-AF65-F5344CB8AC3E}">
        <p14:creationId xmlns:p14="http://schemas.microsoft.com/office/powerpoint/2010/main" val="949299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5677-7008-7244-A638-1CDC7EF4F8D9}"/>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Three Recommendations</a:t>
            </a:r>
          </a:p>
        </p:txBody>
      </p:sp>
      <p:sp>
        <p:nvSpPr>
          <p:cNvPr id="3" name="Rectangle 2">
            <a:extLst>
              <a:ext uri="{FF2B5EF4-FFF2-40B4-BE49-F238E27FC236}">
                <a16:creationId xmlns:a16="http://schemas.microsoft.com/office/drawing/2014/main" id="{F5E1D46B-4028-114D-B9A2-08A4BC2084FA}"/>
              </a:ext>
            </a:extLst>
          </p:cNvPr>
          <p:cNvSpPr/>
          <p:nvPr/>
        </p:nvSpPr>
        <p:spPr>
          <a:xfrm>
            <a:off x="838200" y="1690688"/>
            <a:ext cx="11264900" cy="2862322"/>
          </a:xfrm>
          <a:prstGeom prst="rect">
            <a:avLst/>
          </a:prstGeom>
          <a:noFill/>
        </p:spPr>
        <p:txBody>
          <a:bodyPr wrap="square" lIns="91440" tIns="45720" rIns="91440" bIns="45720">
            <a:spAutoFit/>
          </a:bodyPr>
          <a:lstStyle/>
          <a:p>
            <a:pPr marL="914400" indent="-914400">
              <a:buFont typeface="+mj-lt"/>
              <a:buAutoNum type="arabicPeriod"/>
            </a:pPr>
            <a:r>
              <a:rPr lang="en-US" sz="3600" b="0" cap="none" spc="0" dirty="0">
                <a:ln w="0"/>
                <a:solidFill>
                  <a:schemeClr val="tx1"/>
                </a:solidFill>
                <a:effectLst>
                  <a:outerShdw blurRad="38100" dist="19050" dir="2700000" algn="tl" rotWithShape="0">
                    <a:schemeClr val="dk1">
                      <a:alpha val="40000"/>
                    </a:schemeClr>
                  </a:outerShdw>
                </a:effectLst>
              </a:rPr>
              <a:t>Map out which states have requirements, and which do not</a:t>
            </a:r>
          </a:p>
          <a:p>
            <a:pPr marL="914400" indent="-914400">
              <a:buFont typeface="+mj-lt"/>
              <a:buAutoNum type="arabicPeriod"/>
            </a:pPr>
            <a:r>
              <a:rPr lang="en-US" sz="3600" b="0" cap="none" spc="0" dirty="0">
                <a:ln w="0"/>
                <a:solidFill>
                  <a:schemeClr val="tx1"/>
                </a:solidFill>
                <a:effectLst>
                  <a:outerShdw blurRad="38100" dist="19050" dir="2700000" algn="tl" rotWithShape="0">
                    <a:schemeClr val="dk1">
                      <a:alpha val="40000"/>
                    </a:schemeClr>
                  </a:outerShdw>
                </a:effectLst>
              </a:rPr>
              <a:t>Develop a branding message that demonstrates why they should choose the SAT</a:t>
            </a:r>
          </a:p>
          <a:p>
            <a:pPr marL="914400" indent="-914400">
              <a:buFont typeface="+mj-lt"/>
              <a:buAutoNum type="arabicPeriod"/>
            </a:pPr>
            <a:r>
              <a:rPr lang="en-US" sz="3600" dirty="0">
                <a:ln w="0"/>
                <a:effectLst>
                  <a:outerShdw blurRad="38100" dist="19050" dir="2700000" algn="tl" rotWithShape="0">
                    <a:schemeClr val="dk1">
                      <a:alpha val="40000"/>
                    </a:schemeClr>
                  </a:outerShdw>
                </a:effectLst>
              </a:rPr>
              <a:t>Target state requirements</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658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79E8CFF-C745-0645-B0CF-329F377362FA}"/>
              </a:ext>
            </a:extLst>
          </p:cNvPr>
          <p:cNvSpPr/>
          <p:nvPr/>
        </p:nvSpPr>
        <p:spPr>
          <a:xfrm>
            <a:off x="1356919" y="2945524"/>
            <a:ext cx="6457183" cy="257745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b="1" kern="1200">
                <a:ln w="0"/>
                <a:solidFill>
                  <a:schemeClr val="tx1"/>
                </a:solidFill>
                <a:effectLst>
                  <a:outerShdw blurRad="38100" dist="19050" dir="2700000" algn="tl" rotWithShape="0">
                    <a:schemeClr val="dk1">
                      <a:alpha val="40000"/>
                    </a:schemeClr>
                  </a:outerShdw>
                </a:effectLst>
                <a:latin typeface="+mj-lt"/>
                <a:ea typeface="+mj-ea"/>
                <a:cs typeface="+mj-cs"/>
              </a:rPr>
              <a:t>Q &amp; A</a:t>
            </a:r>
          </a:p>
        </p:txBody>
      </p:sp>
      <p:sp>
        <p:nvSpPr>
          <p:cNvPr id="10" name="Freeform: Shape 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16034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6BC18C-D497-7246-9BFB-D0EA784B4A1C}"/>
              </a:ext>
            </a:extLst>
          </p:cNvPr>
          <p:cNvPicPr>
            <a:picLocks noChangeAspect="1"/>
          </p:cNvPicPr>
          <p:nvPr/>
        </p:nvPicPr>
        <p:blipFill rotWithShape="1">
          <a:blip r:embed="rId3"/>
          <a:srcRect l="16852" t="9630" r="18705"/>
          <a:stretch/>
        </p:blipFill>
        <p:spPr>
          <a:xfrm>
            <a:off x="1304456" y="643466"/>
            <a:ext cx="3972738" cy="5571066"/>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4F6D6E8-B323-9540-A91F-368DE0865816}"/>
              </a:ext>
            </a:extLst>
          </p:cNvPr>
          <p:cNvPicPr>
            <a:picLocks noChangeAspect="1"/>
          </p:cNvPicPr>
          <p:nvPr/>
        </p:nvPicPr>
        <p:blipFill>
          <a:blip r:embed="rId4"/>
          <a:stretch>
            <a:fillRect/>
          </a:stretch>
        </p:blipFill>
        <p:spPr>
          <a:xfrm>
            <a:off x="6253817" y="781642"/>
            <a:ext cx="5294715" cy="5294715"/>
          </a:xfrm>
          <a:prstGeom prst="rect">
            <a:avLst/>
          </a:prstGeom>
        </p:spPr>
      </p:pic>
    </p:spTree>
    <p:extLst>
      <p:ext uri="{BB962C8B-B14F-4D97-AF65-F5344CB8AC3E}">
        <p14:creationId xmlns:p14="http://schemas.microsoft.com/office/powerpoint/2010/main" val="299271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FCA95E1C-21BD-7648-B1AC-2D6454D85F05}"/>
              </a:ext>
            </a:extLst>
          </p:cNvPr>
          <p:cNvSpPr/>
          <p:nvPr/>
        </p:nvSpPr>
        <p:spPr>
          <a:xfrm>
            <a:off x="2286309" y="1249132"/>
            <a:ext cx="6457183" cy="92333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j-ea"/>
                <a:cs typeface="Arial" panose="020B0604020202020204" pitchFamily="34" charset="0"/>
              </a:rPr>
              <a:t>1. Background</a:t>
            </a:r>
          </a:p>
        </p:txBody>
      </p:sp>
      <p:grpSp>
        <p:nvGrpSpPr>
          <p:cNvPr id="15" name="Group 14">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6"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B1D59DB2-AAAD-AB46-9F52-A5100930A823}"/>
              </a:ext>
            </a:extLst>
          </p:cNvPr>
          <p:cNvSpPr/>
          <p:nvPr/>
        </p:nvSpPr>
        <p:spPr>
          <a:xfrm>
            <a:off x="2286309" y="2621513"/>
            <a:ext cx="3839514" cy="923330"/>
          </a:xfrm>
          <a:prstGeom prst="rect">
            <a:avLst/>
          </a:prstGeom>
          <a:noFill/>
        </p:spPr>
        <p:txBody>
          <a:bodyPr wrap="none" lIns="91440" tIns="45720" rIns="91440" bIns="45720">
            <a:spAutoFit/>
          </a:bodyPr>
          <a:lstStyle/>
          <a:p>
            <a:pPr algn="ctr">
              <a:spcAft>
                <a:spcPts val="600"/>
              </a:spcAft>
            </a:pPr>
            <a:r>
              <a:rPr lang="en-US" sz="54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 Findings</a:t>
            </a:r>
          </a:p>
        </p:txBody>
      </p:sp>
      <p:sp>
        <p:nvSpPr>
          <p:cNvPr id="6" name="Rectangle 5">
            <a:extLst>
              <a:ext uri="{FF2B5EF4-FFF2-40B4-BE49-F238E27FC236}">
                <a16:creationId xmlns:a16="http://schemas.microsoft.com/office/drawing/2014/main" id="{D0EE54E6-5E9D-574A-8252-C90396CA5237}"/>
              </a:ext>
            </a:extLst>
          </p:cNvPr>
          <p:cNvSpPr/>
          <p:nvPr/>
        </p:nvSpPr>
        <p:spPr>
          <a:xfrm>
            <a:off x="2286309" y="4113238"/>
            <a:ext cx="7148112" cy="923330"/>
          </a:xfrm>
          <a:prstGeom prst="rect">
            <a:avLst/>
          </a:prstGeom>
          <a:noFill/>
        </p:spPr>
        <p:txBody>
          <a:bodyPr wrap="none" lIns="91440" tIns="45720" rIns="91440" bIns="45720">
            <a:spAutoFit/>
          </a:bodyPr>
          <a:lstStyle/>
          <a:p>
            <a:pPr algn="ctr">
              <a:spcAft>
                <a:spcPts val="600"/>
              </a:spcAft>
            </a:pPr>
            <a:r>
              <a:rPr lang="en-US" sz="54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3</a:t>
            </a:r>
            <a:r>
              <a:rPr lang="en-US" sz="54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Recommendations</a:t>
            </a:r>
          </a:p>
        </p:txBody>
      </p:sp>
    </p:spTree>
    <p:extLst>
      <p:ext uri="{BB962C8B-B14F-4D97-AF65-F5344CB8AC3E}">
        <p14:creationId xmlns:p14="http://schemas.microsoft.com/office/powerpoint/2010/main" val="177455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10AAECF2-F849-4954-B0BF-98574D245FC3}"/>
              </a:ext>
            </a:extLst>
          </p:cNvPr>
          <p:cNvGraphicFramePr>
            <a:graphicFrameLocks noGrp="1"/>
          </p:cNvGraphicFramePr>
          <p:nvPr>
            <p:ph idx="1"/>
            <p:extLst>
              <p:ext uri="{D42A27DB-BD31-4B8C-83A1-F6EECF244321}">
                <p14:modId xmlns:p14="http://schemas.microsoft.com/office/powerpoint/2010/main" val="1626270276"/>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122B230-ACBB-7B4C-86C7-738CC6BC68B1}"/>
              </a:ext>
            </a:extLst>
          </p:cNvPr>
          <p:cNvPicPr>
            <a:picLocks noChangeAspect="1"/>
          </p:cNvPicPr>
          <p:nvPr/>
        </p:nvPicPr>
        <p:blipFill>
          <a:blip r:embed="rId8"/>
          <a:stretch>
            <a:fillRect/>
          </a:stretch>
        </p:blipFill>
        <p:spPr>
          <a:xfrm>
            <a:off x="4287544" y="5653"/>
            <a:ext cx="3284231" cy="2144423"/>
          </a:xfrm>
          <a:prstGeom prst="rect">
            <a:avLst/>
          </a:prstGeom>
        </p:spPr>
      </p:pic>
    </p:spTree>
    <p:extLst>
      <p:ext uri="{BB962C8B-B14F-4D97-AF65-F5344CB8AC3E}">
        <p14:creationId xmlns:p14="http://schemas.microsoft.com/office/powerpoint/2010/main" val="289407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626F7D3-746D-A148-90C8-D38D58CAF502}"/>
              </a:ext>
            </a:extLst>
          </p:cNvPr>
          <p:cNvCxnSpPr/>
          <p:nvPr/>
        </p:nvCxnSpPr>
        <p:spPr>
          <a:xfrm>
            <a:off x="0" y="3924300"/>
            <a:ext cx="121920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20F0434E-E6F2-664D-BBA4-13D649A61B67}"/>
              </a:ext>
            </a:extLst>
          </p:cNvPr>
          <p:cNvCxnSpPr>
            <a:cxnSpLocks/>
          </p:cNvCxnSpPr>
          <p:nvPr/>
        </p:nvCxnSpPr>
        <p:spPr>
          <a:xfrm flipV="1">
            <a:off x="5291005" y="3109405"/>
            <a:ext cx="0" cy="965200"/>
          </a:xfrm>
          <a:prstGeom prst="line">
            <a:avLst/>
          </a:prstGeom>
          <a:ln w="762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24AA373-1EB3-9345-83C2-E6F33FDB4C36}"/>
              </a:ext>
            </a:extLst>
          </p:cNvPr>
          <p:cNvSpPr txBox="1"/>
          <p:nvPr/>
        </p:nvSpPr>
        <p:spPr>
          <a:xfrm>
            <a:off x="4671272" y="2075794"/>
            <a:ext cx="1776600" cy="923330"/>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ACT passes SAT global participation</a:t>
            </a:r>
            <a:endParaRPr lang="en-US" dirty="0"/>
          </a:p>
        </p:txBody>
      </p:sp>
      <p:sp>
        <p:nvSpPr>
          <p:cNvPr id="12" name="Rectangle 11">
            <a:extLst>
              <a:ext uri="{FF2B5EF4-FFF2-40B4-BE49-F238E27FC236}">
                <a16:creationId xmlns:a16="http://schemas.microsoft.com/office/drawing/2014/main" id="{241D420E-6571-DC45-B0A4-9C06F0DAD04E}"/>
              </a:ext>
            </a:extLst>
          </p:cNvPr>
          <p:cNvSpPr/>
          <p:nvPr/>
        </p:nvSpPr>
        <p:spPr>
          <a:xfrm>
            <a:off x="4533046" y="4076451"/>
            <a:ext cx="15888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2012</a:t>
            </a:r>
          </a:p>
        </p:txBody>
      </p:sp>
      <p:cxnSp>
        <p:nvCxnSpPr>
          <p:cNvPr id="13" name="Straight Connector 12">
            <a:extLst>
              <a:ext uri="{FF2B5EF4-FFF2-40B4-BE49-F238E27FC236}">
                <a16:creationId xmlns:a16="http://schemas.microsoft.com/office/drawing/2014/main" id="{7C6C2C2B-754D-FB4C-B013-CC0023D88EAB}"/>
              </a:ext>
            </a:extLst>
          </p:cNvPr>
          <p:cNvCxnSpPr>
            <a:cxnSpLocks/>
          </p:cNvCxnSpPr>
          <p:nvPr/>
        </p:nvCxnSpPr>
        <p:spPr>
          <a:xfrm flipV="1">
            <a:off x="10934230" y="3226970"/>
            <a:ext cx="0" cy="965200"/>
          </a:xfrm>
          <a:prstGeom prst="line">
            <a:avLst/>
          </a:prstGeom>
          <a:ln w="762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5673A704-5410-134F-A467-6084FA9770A5}"/>
              </a:ext>
            </a:extLst>
          </p:cNvPr>
          <p:cNvSpPr/>
          <p:nvPr/>
        </p:nvSpPr>
        <p:spPr>
          <a:xfrm>
            <a:off x="10145902" y="4340116"/>
            <a:ext cx="15888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2018</a:t>
            </a:r>
          </a:p>
        </p:txBody>
      </p:sp>
      <p:sp>
        <p:nvSpPr>
          <p:cNvPr id="15" name="TextBox 14">
            <a:extLst>
              <a:ext uri="{FF2B5EF4-FFF2-40B4-BE49-F238E27FC236}">
                <a16:creationId xmlns:a16="http://schemas.microsoft.com/office/drawing/2014/main" id="{28FFC96E-4459-7144-BA9D-E74E4CE96842}"/>
              </a:ext>
            </a:extLst>
          </p:cNvPr>
          <p:cNvSpPr txBox="1"/>
          <p:nvPr/>
        </p:nvSpPr>
        <p:spPr>
          <a:xfrm>
            <a:off x="10019600" y="2463074"/>
            <a:ext cx="2267648"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SAT passes ACT global participation</a:t>
            </a:r>
            <a:endParaRPr lang="en-US" dirty="0"/>
          </a:p>
        </p:txBody>
      </p:sp>
      <p:cxnSp>
        <p:nvCxnSpPr>
          <p:cNvPr id="16" name="Straight Connector 15">
            <a:extLst>
              <a:ext uri="{FF2B5EF4-FFF2-40B4-BE49-F238E27FC236}">
                <a16:creationId xmlns:a16="http://schemas.microsoft.com/office/drawing/2014/main" id="{04182245-8A99-ED47-8923-1F07890B598C}"/>
              </a:ext>
            </a:extLst>
          </p:cNvPr>
          <p:cNvCxnSpPr>
            <a:cxnSpLocks/>
          </p:cNvCxnSpPr>
          <p:nvPr/>
        </p:nvCxnSpPr>
        <p:spPr>
          <a:xfrm flipV="1">
            <a:off x="8470591" y="3801245"/>
            <a:ext cx="0" cy="965200"/>
          </a:xfrm>
          <a:prstGeom prst="line">
            <a:avLst/>
          </a:prstGeom>
          <a:ln w="76200"/>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37CF225E-101B-0F4A-BB71-13D78CF2D3AA}"/>
              </a:ext>
            </a:extLst>
          </p:cNvPr>
          <p:cNvSpPr/>
          <p:nvPr/>
        </p:nvSpPr>
        <p:spPr>
          <a:xfrm>
            <a:off x="7651747" y="2926260"/>
            <a:ext cx="15888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2016</a:t>
            </a:r>
          </a:p>
        </p:txBody>
      </p:sp>
      <p:sp>
        <p:nvSpPr>
          <p:cNvPr id="18" name="TextBox 17">
            <a:extLst>
              <a:ext uri="{FF2B5EF4-FFF2-40B4-BE49-F238E27FC236}">
                <a16:creationId xmlns:a16="http://schemas.microsoft.com/office/drawing/2014/main" id="{AD3A473F-FA9E-E448-8385-F4ADB72B4600}"/>
              </a:ext>
            </a:extLst>
          </p:cNvPr>
          <p:cNvSpPr txBox="1"/>
          <p:nvPr/>
        </p:nvSpPr>
        <p:spPr>
          <a:xfrm>
            <a:off x="7754046" y="4878114"/>
            <a:ext cx="1384300" cy="646331"/>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SAT change format</a:t>
            </a:r>
            <a:endParaRPr lang="en-US" dirty="0"/>
          </a:p>
        </p:txBody>
      </p:sp>
      <p:pic>
        <p:nvPicPr>
          <p:cNvPr id="20" name="Graphic 19" descr="Champagne glasses">
            <a:extLst>
              <a:ext uri="{FF2B5EF4-FFF2-40B4-BE49-F238E27FC236}">
                <a16:creationId xmlns:a16="http://schemas.microsoft.com/office/drawing/2014/main" id="{95678DCE-8AC5-324B-B4B7-FE0447F928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6848" y="1410175"/>
            <a:ext cx="914400" cy="914400"/>
          </a:xfrm>
          <a:prstGeom prst="rect">
            <a:avLst/>
          </a:prstGeom>
        </p:spPr>
      </p:pic>
      <p:pic>
        <p:nvPicPr>
          <p:cNvPr id="22" name="Graphic 21" descr="Sad face with solid fill">
            <a:extLst>
              <a:ext uri="{FF2B5EF4-FFF2-40B4-BE49-F238E27FC236}">
                <a16:creationId xmlns:a16="http://schemas.microsoft.com/office/drawing/2014/main" id="{3597F7FB-084A-A049-8351-13D804FBAE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0294" y="5023608"/>
            <a:ext cx="914400" cy="914400"/>
          </a:xfrm>
          <a:prstGeom prst="rect">
            <a:avLst/>
          </a:prstGeom>
        </p:spPr>
      </p:pic>
      <p:pic>
        <p:nvPicPr>
          <p:cNvPr id="26" name="Graphic 25" descr="Run">
            <a:extLst>
              <a:ext uri="{FF2B5EF4-FFF2-40B4-BE49-F238E27FC236}">
                <a16:creationId xmlns:a16="http://schemas.microsoft.com/office/drawing/2014/main" id="{4A4C3A33-C80C-0741-9E7E-E52DB346AB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3009900"/>
            <a:ext cx="914400" cy="914400"/>
          </a:xfrm>
          <a:prstGeom prst="rect">
            <a:avLst/>
          </a:prstGeom>
        </p:spPr>
      </p:pic>
      <p:pic>
        <p:nvPicPr>
          <p:cNvPr id="28" name="Graphic 27" descr="Checklist">
            <a:extLst>
              <a:ext uri="{FF2B5EF4-FFF2-40B4-BE49-F238E27FC236}">
                <a16:creationId xmlns:a16="http://schemas.microsoft.com/office/drawing/2014/main" id="{56A336A3-8755-314C-9C7B-0F5C4761C2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8995" y="2075794"/>
            <a:ext cx="914400" cy="914400"/>
          </a:xfrm>
          <a:prstGeom prst="rect">
            <a:avLst/>
          </a:prstGeom>
        </p:spPr>
      </p:pic>
      <p:cxnSp>
        <p:nvCxnSpPr>
          <p:cNvPr id="19" name="Straight Connector 18">
            <a:extLst>
              <a:ext uri="{FF2B5EF4-FFF2-40B4-BE49-F238E27FC236}">
                <a16:creationId xmlns:a16="http://schemas.microsoft.com/office/drawing/2014/main" id="{CA00B50B-6C0B-724F-8ECC-ECCDB1ACCFBE}"/>
              </a:ext>
            </a:extLst>
          </p:cNvPr>
          <p:cNvCxnSpPr>
            <a:cxnSpLocks/>
          </p:cNvCxnSpPr>
          <p:nvPr/>
        </p:nvCxnSpPr>
        <p:spPr>
          <a:xfrm flipV="1">
            <a:off x="893737" y="3739446"/>
            <a:ext cx="0" cy="965200"/>
          </a:xfrm>
          <a:prstGeom prst="line">
            <a:avLst/>
          </a:prstGeom>
          <a:ln w="76200"/>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9A868B66-5946-E24E-88D8-316B31F3E128}"/>
              </a:ext>
            </a:extLst>
          </p:cNvPr>
          <p:cNvSpPr/>
          <p:nvPr/>
        </p:nvSpPr>
        <p:spPr>
          <a:xfrm>
            <a:off x="165517" y="2786240"/>
            <a:ext cx="15888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1996</a:t>
            </a:r>
          </a:p>
        </p:txBody>
      </p:sp>
      <p:sp>
        <p:nvSpPr>
          <p:cNvPr id="23" name="TextBox 22">
            <a:extLst>
              <a:ext uri="{FF2B5EF4-FFF2-40B4-BE49-F238E27FC236}">
                <a16:creationId xmlns:a16="http://schemas.microsoft.com/office/drawing/2014/main" id="{7CF4A700-D7A0-8948-B510-DE08032AAD64}"/>
              </a:ext>
            </a:extLst>
          </p:cNvPr>
          <p:cNvSpPr txBox="1"/>
          <p:nvPr/>
        </p:nvSpPr>
        <p:spPr>
          <a:xfrm>
            <a:off x="95331" y="4704646"/>
            <a:ext cx="2070538" cy="923330"/>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SAT is considered the go to Standardized test</a:t>
            </a:r>
            <a:endParaRPr lang="en-US" dirty="0"/>
          </a:p>
        </p:txBody>
      </p:sp>
      <p:pic>
        <p:nvPicPr>
          <p:cNvPr id="3" name="Graphic 2" descr="Crown">
            <a:extLst>
              <a:ext uri="{FF2B5EF4-FFF2-40B4-BE49-F238E27FC236}">
                <a16:creationId xmlns:a16="http://schemas.microsoft.com/office/drawing/2014/main" id="{9E762269-D55F-AD4C-A1B4-2310376B14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6537" y="2008117"/>
            <a:ext cx="914400" cy="914400"/>
          </a:xfrm>
          <a:prstGeom prst="rect">
            <a:avLst/>
          </a:prstGeom>
        </p:spPr>
      </p:pic>
      <p:pic>
        <p:nvPicPr>
          <p:cNvPr id="24" name="Picture 23">
            <a:extLst>
              <a:ext uri="{FF2B5EF4-FFF2-40B4-BE49-F238E27FC236}">
                <a16:creationId xmlns:a16="http://schemas.microsoft.com/office/drawing/2014/main" id="{1E237662-FBE9-CE4C-BA94-1D05151B8B5C}"/>
              </a:ext>
            </a:extLst>
          </p:cNvPr>
          <p:cNvPicPr>
            <a:picLocks noChangeAspect="1"/>
          </p:cNvPicPr>
          <p:nvPr/>
        </p:nvPicPr>
        <p:blipFill>
          <a:blip r:embed="rId13"/>
          <a:stretch>
            <a:fillRect/>
          </a:stretch>
        </p:blipFill>
        <p:spPr>
          <a:xfrm>
            <a:off x="10600975" y="5938008"/>
            <a:ext cx="1408988" cy="919992"/>
          </a:xfrm>
          <a:prstGeom prst="rect">
            <a:avLst/>
          </a:prstGeom>
        </p:spPr>
      </p:pic>
    </p:spTree>
    <p:extLst>
      <p:ext uri="{BB962C8B-B14F-4D97-AF65-F5344CB8AC3E}">
        <p14:creationId xmlns:p14="http://schemas.microsoft.com/office/powerpoint/2010/main" val="2826216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98BBA-2F35-FF41-9CE2-73FE4DEE93E7}"/>
              </a:ext>
            </a:extLst>
          </p:cNvPr>
          <p:cNvSpPr>
            <a:spLocks noGrp="1"/>
          </p:cNvSpPr>
          <p:nvPr>
            <p:ph type="title"/>
          </p:nvPr>
        </p:nvSpPr>
        <p:spPr>
          <a:xfrm>
            <a:off x="1356919" y="2945524"/>
            <a:ext cx="6457183" cy="2577452"/>
          </a:xfrm>
        </p:spPr>
        <p:txBody>
          <a:bodyPr vert="horz" lIns="91440" tIns="45720" rIns="91440" bIns="45720" rtlCol="0" anchor="t">
            <a:normAutofit/>
          </a:bodyPr>
          <a:lstStyle/>
          <a:p>
            <a:r>
              <a:rPr lang="en-US" sz="7200" b="1" kern="1200" dirty="0">
                <a:solidFill>
                  <a:schemeClr val="tx1"/>
                </a:solidFill>
                <a:latin typeface="Arial" panose="020B0604020202020204" pitchFamily="34" charset="0"/>
                <a:cs typeface="Arial" panose="020B0604020202020204" pitchFamily="34" charset="0"/>
              </a:rPr>
              <a:t>Findings</a:t>
            </a:r>
          </a:p>
        </p:txBody>
      </p:sp>
      <p:sp>
        <p:nvSpPr>
          <p:cNvPr id="26" name="Freeform: Shape 25">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904"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C8E152D4-623F-8C42-A58B-CF04826088E2}"/>
              </a:ext>
            </a:extLst>
          </p:cNvPr>
          <p:cNvPicPr>
            <a:picLocks noChangeAspect="1"/>
          </p:cNvPicPr>
          <p:nvPr/>
        </p:nvPicPr>
        <p:blipFill>
          <a:blip r:embed="rId3"/>
          <a:stretch>
            <a:fillRect/>
          </a:stretch>
        </p:blipFill>
        <p:spPr>
          <a:xfrm>
            <a:off x="8521773" y="2094183"/>
            <a:ext cx="1742972" cy="1072598"/>
          </a:xfrm>
          <a:prstGeom prst="rect">
            <a:avLst/>
          </a:prstGeom>
        </p:spPr>
      </p:pic>
    </p:spTree>
    <p:extLst>
      <p:ext uri="{BB962C8B-B14F-4D97-AF65-F5344CB8AC3E}">
        <p14:creationId xmlns:p14="http://schemas.microsoft.com/office/powerpoint/2010/main" val="162109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61B549-4E31-6741-8A6B-3CAC6EDA2BD6}"/>
              </a:ext>
            </a:extLst>
          </p:cNvPr>
          <p:cNvPicPr>
            <a:picLocks noChangeAspect="1"/>
          </p:cNvPicPr>
          <p:nvPr/>
        </p:nvPicPr>
        <p:blipFill rotWithShape="1">
          <a:blip r:embed="rId3"/>
          <a:srcRect t="2043" r="-1" b="-1"/>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1"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1BA7414-5688-0245-B318-AC25243F16AD}"/>
              </a:ext>
            </a:extLst>
          </p:cNvPr>
          <p:cNvPicPr>
            <a:picLocks noChangeAspect="1"/>
          </p:cNvPicPr>
          <p:nvPr/>
        </p:nvPicPr>
        <p:blipFill rotWithShape="1">
          <a:blip r:embed="rId4"/>
          <a:srcRect l="16852" t="9630" r="18705"/>
          <a:stretch/>
        </p:blipFill>
        <p:spPr>
          <a:xfrm>
            <a:off x="10169410" y="1136036"/>
            <a:ext cx="303425" cy="425492"/>
          </a:xfrm>
          <a:prstGeom prst="rect">
            <a:avLst/>
          </a:prstGeom>
        </p:spPr>
      </p:pic>
      <p:pic>
        <p:nvPicPr>
          <p:cNvPr id="7" name="Picture 6">
            <a:extLst>
              <a:ext uri="{FF2B5EF4-FFF2-40B4-BE49-F238E27FC236}">
                <a16:creationId xmlns:a16="http://schemas.microsoft.com/office/drawing/2014/main" id="{060F69D0-D484-9C4C-BD3F-0D010D7D9770}"/>
              </a:ext>
            </a:extLst>
          </p:cNvPr>
          <p:cNvPicPr>
            <a:picLocks noChangeAspect="1"/>
          </p:cNvPicPr>
          <p:nvPr/>
        </p:nvPicPr>
        <p:blipFill>
          <a:blip r:embed="rId5"/>
          <a:stretch>
            <a:fillRect/>
          </a:stretch>
        </p:blipFill>
        <p:spPr>
          <a:xfrm>
            <a:off x="9343201" y="1424981"/>
            <a:ext cx="535368" cy="535368"/>
          </a:xfrm>
          <a:prstGeom prst="rect">
            <a:avLst/>
          </a:prstGeom>
        </p:spPr>
      </p:pic>
    </p:spTree>
    <p:extLst>
      <p:ext uri="{BB962C8B-B14F-4D97-AF65-F5344CB8AC3E}">
        <p14:creationId xmlns:p14="http://schemas.microsoft.com/office/powerpoint/2010/main" val="2078110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45FD6-25F5-BA4B-9D11-1A364A71B70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Lowest Participation Rate States</a:t>
            </a:r>
          </a:p>
        </p:txBody>
      </p:sp>
      <p:cxnSp>
        <p:nvCxnSpPr>
          <p:cNvPr id="26"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C263AC34-3862-9841-9063-6C5226FCF4C3}"/>
              </a:ext>
            </a:extLst>
          </p:cNvPr>
          <p:cNvGraphicFramePr>
            <a:graphicFrameLocks noGrp="1"/>
          </p:cNvGraphicFramePr>
          <p:nvPr>
            <p:extLst>
              <p:ext uri="{D42A27DB-BD31-4B8C-83A1-F6EECF244321}">
                <p14:modId xmlns:p14="http://schemas.microsoft.com/office/powerpoint/2010/main" val="144829518"/>
              </p:ext>
            </p:extLst>
          </p:nvPr>
        </p:nvGraphicFramePr>
        <p:xfrm>
          <a:off x="1277188" y="2509911"/>
          <a:ext cx="9582528" cy="3997644"/>
        </p:xfrm>
        <a:graphic>
          <a:graphicData uri="http://schemas.openxmlformats.org/drawingml/2006/table">
            <a:tbl>
              <a:tblPr firstRow="1" bandRow="1">
                <a:tableStyleId>{8799B23B-EC83-4686-B30A-512413B5E67A}</a:tableStyleId>
              </a:tblPr>
              <a:tblGrid>
                <a:gridCol w="3194176">
                  <a:extLst>
                    <a:ext uri="{9D8B030D-6E8A-4147-A177-3AD203B41FA5}">
                      <a16:colId xmlns:a16="http://schemas.microsoft.com/office/drawing/2014/main" val="2682300273"/>
                    </a:ext>
                  </a:extLst>
                </a:gridCol>
                <a:gridCol w="3194176">
                  <a:extLst>
                    <a:ext uri="{9D8B030D-6E8A-4147-A177-3AD203B41FA5}">
                      <a16:colId xmlns:a16="http://schemas.microsoft.com/office/drawing/2014/main" val="1432357212"/>
                    </a:ext>
                  </a:extLst>
                </a:gridCol>
                <a:gridCol w="3194176">
                  <a:extLst>
                    <a:ext uri="{9D8B030D-6E8A-4147-A177-3AD203B41FA5}">
                      <a16:colId xmlns:a16="http://schemas.microsoft.com/office/drawing/2014/main" val="777136474"/>
                    </a:ext>
                  </a:extLst>
                </a:gridCol>
              </a:tblGrid>
              <a:tr h="575154">
                <a:tc>
                  <a:txBody>
                    <a:bodyPr/>
                    <a:lstStyle/>
                    <a:p>
                      <a:r>
                        <a:rPr lang="en-US" sz="1500"/>
                        <a:t>States with Lowest Participation Rates</a:t>
                      </a:r>
                    </a:p>
                  </a:txBody>
                  <a:tcPr marL="76463" marR="76463" marT="38231" marB="38231"/>
                </a:tc>
                <a:tc>
                  <a:txBody>
                    <a:bodyPr/>
                    <a:lstStyle/>
                    <a:p>
                      <a:pPr algn="ctr"/>
                      <a:r>
                        <a:rPr lang="en-US" sz="1500"/>
                        <a:t>SAT Participation Rate</a:t>
                      </a:r>
                    </a:p>
                  </a:txBody>
                  <a:tcPr marL="76463" marR="76463" marT="38231" marB="38231" anchor="ctr"/>
                </a:tc>
                <a:tc>
                  <a:txBody>
                    <a:bodyPr/>
                    <a:lstStyle/>
                    <a:p>
                      <a:pPr algn="ctr"/>
                      <a:r>
                        <a:rPr lang="en-US" sz="1500"/>
                        <a:t>ACT Participation Rate</a:t>
                      </a:r>
                    </a:p>
                  </a:txBody>
                  <a:tcPr marL="76463" marR="76463" marT="38231" marB="38231" anchor="ctr"/>
                </a:tc>
                <a:extLst>
                  <a:ext uri="{0D108BD9-81ED-4DB2-BD59-A6C34878D82A}">
                    <a16:rowId xmlns:a16="http://schemas.microsoft.com/office/drawing/2014/main" val="1394091436"/>
                  </a:ext>
                </a:extLst>
              </a:tr>
              <a:tr h="342249">
                <a:tc>
                  <a:txBody>
                    <a:bodyPr/>
                    <a:lstStyle/>
                    <a:p>
                      <a:r>
                        <a:rPr lang="en-US" sz="1500"/>
                        <a:t>North Dakota (2017)</a:t>
                      </a:r>
                    </a:p>
                  </a:txBody>
                  <a:tcPr marL="76463" marR="76463" marT="38231" marB="38231"/>
                </a:tc>
                <a:tc>
                  <a:txBody>
                    <a:bodyPr/>
                    <a:lstStyle/>
                    <a:p>
                      <a:pPr algn="ctr"/>
                      <a:r>
                        <a:rPr lang="en-US" sz="1500"/>
                        <a:t>2%</a:t>
                      </a:r>
                    </a:p>
                  </a:txBody>
                  <a:tcPr marL="76463" marR="76463" marT="38231" marB="38231" anchor="ctr"/>
                </a:tc>
                <a:tc>
                  <a:txBody>
                    <a:bodyPr/>
                    <a:lstStyle/>
                    <a:p>
                      <a:pPr algn="ctr"/>
                      <a:r>
                        <a:rPr lang="en-US" sz="1500"/>
                        <a:t>98%</a:t>
                      </a:r>
                    </a:p>
                  </a:txBody>
                  <a:tcPr marL="76463" marR="76463" marT="38231" marB="38231" anchor="ctr"/>
                </a:tc>
                <a:extLst>
                  <a:ext uri="{0D108BD9-81ED-4DB2-BD59-A6C34878D82A}">
                    <a16:rowId xmlns:a16="http://schemas.microsoft.com/office/drawing/2014/main" val="3592336331"/>
                  </a:ext>
                </a:extLst>
              </a:tr>
              <a:tr h="342249">
                <a:tc>
                  <a:txBody>
                    <a:bodyPr/>
                    <a:lstStyle/>
                    <a:p>
                      <a:r>
                        <a:rPr lang="en-US" sz="1500"/>
                        <a:t>Mississippi (2017)</a:t>
                      </a:r>
                    </a:p>
                  </a:txBody>
                  <a:tcPr marL="76463" marR="76463" marT="38231" marB="38231"/>
                </a:tc>
                <a:tc>
                  <a:txBody>
                    <a:bodyPr/>
                    <a:lstStyle/>
                    <a:p>
                      <a:pPr algn="ctr"/>
                      <a:r>
                        <a:rPr lang="en-US" sz="1500"/>
                        <a:t>2%</a:t>
                      </a:r>
                    </a:p>
                  </a:txBody>
                  <a:tcPr marL="76463" marR="76463" marT="38231" marB="38231" anchor="ctr"/>
                </a:tc>
                <a:tc>
                  <a:txBody>
                    <a:bodyPr/>
                    <a:lstStyle/>
                    <a:p>
                      <a:pPr algn="ctr"/>
                      <a:r>
                        <a:rPr lang="en-US" sz="1500"/>
                        <a:t>100%</a:t>
                      </a:r>
                    </a:p>
                  </a:txBody>
                  <a:tcPr marL="76463" marR="76463" marT="38231" marB="38231" anchor="ctr"/>
                </a:tc>
                <a:extLst>
                  <a:ext uri="{0D108BD9-81ED-4DB2-BD59-A6C34878D82A}">
                    <a16:rowId xmlns:a16="http://schemas.microsoft.com/office/drawing/2014/main" val="1055230720"/>
                  </a:ext>
                </a:extLst>
              </a:tr>
              <a:tr h="342249">
                <a:tc>
                  <a:txBody>
                    <a:bodyPr/>
                    <a:lstStyle/>
                    <a:p>
                      <a:r>
                        <a:rPr lang="en-US" sz="1500"/>
                        <a:t>Iowa (2017)</a:t>
                      </a:r>
                    </a:p>
                  </a:txBody>
                  <a:tcPr marL="76463" marR="76463" marT="38231" marB="38231"/>
                </a:tc>
                <a:tc>
                  <a:txBody>
                    <a:bodyPr/>
                    <a:lstStyle/>
                    <a:p>
                      <a:pPr algn="ctr"/>
                      <a:r>
                        <a:rPr lang="en-US" sz="1500"/>
                        <a:t>2%</a:t>
                      </a:r>
                    </a:p>
                  </a:txBody>
                  <a:tcPr marL="76463" marR="76463" marT="38231" marB="38231" anchor="ctr"/>
                </a:tc>
                <a:tc>
                  <a:txBody>
                    <a:bodyPr/>
                    <a:lstStyle/>
                    <a:p>
                      <a:pPr algn="ctr"/>
                      <a:r>
                        <a:rPr lang="en-US" sz="1500"/>
                        <a:t>67%</a:t>
                      </a:r>
                    </a:p>
                  </a:txBody>
                  <a:tcPr marL="76463" marR="76463" marT="38231" marB="38231" anchor="ctr"/>
                </a:tc>
                <a:extLst>
                  <a:ext uri="{0D108BD9-81ED-4DB2-BD59-A6C34878D82A}">
                    <a16:rowId xmlns:a16="http://schemas.microsoft.com/office/drawing/2014/main" val="333066463"/>
                  </a:ext>
                </a:extLst>
              </a:tr>
              <a:tr h="342249">
                <a:tc>
                  <a:txBody>
                    <a:bodyPr/>
                    <a:lstStyle/>
                    <a:p>
                      <a:r>
                        <a:rPr lang="en-US" sz="1500"/>
                        <a:t>Missouri (2017)</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100%</a:t>
                      </a:r>
                    </a:p>
                  </a:txBody>
                  <a:tcPr marL="76463" marR="76463" marT="38231" marB="38231" anchor="ctr"/>
                </a:tc>
                <a:extLst>
                  <a:ext uri="{0D108BD9-81ED-4DB2-BD59-A6C34878D82A}">
                    <a16:rowId xmlns:a16="http://schemas.microsoft.com/office/drawing/2014/main" val="199629666"/>
                  </a:ext>
                </a:extLst>
              </a:tr>
              <a:tr h="342249">
                <a:tc>
                  <a:txBody>
                    <a:bodyPr/>
                    <a:lstStyle/>
                    <a:p>
                      <a:r>
                        <a:rPr lang="en-US" sz="1500"/>
                        <a:t>Utah (2017)</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100%</a:t>
                      </a:r>
                    </a:p>
                  </a:txBody>
                  <a:tcPr marL="76463" marR="76463" marT="38231" marB="38231" anchor="ctr"/>
                </a:tc>
                <a:extLst>
                  <a:ext uri="{0D108BD9-81ED-4DB2-BD59-A6C34878D82A}">
                    <a16:rowId xmlns:a16="http://schemas.microsoft.com/office/drawing/2014/main" val="293469169"/>
                  </a:ext>
                </a:extLst>
              </a:tr>
              <a:tr h="342249">
                <a:tc>
                  <a:txBody>
                    <a:bodyPr/>
                    <a:lstStyle/>
                    <a:p>
                      <a:r>
                        <a:rPr lang="en-US" sz="1500"/>
                        <a:t>North Dakota (2018)</a:t>
                      </a:r>
                    </a:p>
                  </a:txBody>
                  <a:tcPr marL="76463" marR="76463" marT="38231" marB="38231"/>
                </a:tc>
                <a:tc>
                  <a:txBody>
                    <a:bodyPr/>
                    <a:lstStyle/>
                    <a:p>
                      <a:pPr algn="ctr"/>
                      <a:r>
                        <a:rPr lang="en-US" sz="1500"/>
                        <a:t>2%</a:t>
                      </a:r>
                    </a:p>
                  </a:txBody>
                  <a:tcPr marL="76463" marR="76463" marT="38231" marB="38231" anchor="ctr"/>
                </a:tc>
                <a:tc>
                  <a:txBody>
                    <a:bodyPr/>
                    <a:lstStyle/>
                    <a:p>
                      <a:pPr algn="ctr"/>
                      <a:r>
                        <a:rPr lang="en-US" sz="1500"/>
                        <a:t>98%</a:t>
                      </a:r>
                    </a:p>
                  </a:txBody>
                  <a:tcPr marL="76463" marR="76463" marT="38231" marB="38231" anchor="ctr"/>
                </a:tc>
                <a:extLst>
                  <a:ext uri="{0D108BD9-81ED-4DB2-BD59-A6C34878D82A}">
                    <a16:rowId xmlns:a16="http://schemas.microsoft.com/office/drawing/2014/main" val="3662212681"/>
                  </a:ext>
                </a:extLst>
              </a:tr>
              <a:tr h="342249">
                <a:tc>
                  <a:txBody>
                    <a:bodyPr/>
                    <a:lstStyle/>
                    <a:p>
                      <a:r>
                        <a:rPr lang="en-US" sz="1500"/>
                        <a:t>Wyoming (2018)</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100%</a:t>
                      </a:r>
                    </a:p>
                  </a:txBody>
                  <a:tcPr marL="76463" marR="76463" marT="38231" marB="38231" anchor="ctr"/>
                </a:tc>
                <a:extLst>
                  <a:ext uri="{0D108BD9-81ED-4DB2-BD59-A6C34878D82A}">
                    <a16:rowId xmlns:a16="http://schemas.microsoft.com/office/drawing/2014/main" val="4238518413"/>
                  </a:ext>
                </a:extLst>
              </a:tr>
              <a:tr h="342249">
                <a:tc>
                  <a:txBody>
                    <a:bodyPr/>
                    <a:lstStyle/>
                    <a:p>
                      <a:r>
                        <a:rPr lang="en-US" sz="1500"/>
                        <a:t>South Dakota (2018)</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80%</a:t>
                      </a:r>
                    </a:p>
                  </a:txBody>
                  <a:tcPr marL="76463" marR="76463" marT="38231" marB="38231" anchor="ctr"/>
                </a:tc>
                <a:extLst>
                  <a:ext uri="{0D108BD9-81ED-4DB2-BD59-A6C34878D82A}">
                    <a16:rowId xmlns:a16="http://schemas.microsoft.com/office/drawing/2014/main" val="1079093548"/>
                  </a:ext>
                </a:extLst>
              </a:tr>
              <a:tr h="342249">
                <a:tc>
                  <a:txBody>
                    <a:bodyPr/>
                    <a:lstStyle/>
                    <a:p>
                      <a:r>
                        <a:rPr lang="en-US" sz="1500"/>
                        <a:t>Nebraska (2018)</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84%</a:t>
                      </a:r>
                    </a:p>
                  </a:txBody>
                  <a:tcPr marL="76463" marR="76463" marT="38231" marB="38231" anchor="ctr"/>
                </a:tc>
                <a:extLst>
                  <a:ext uri="{0D108BD9-81ED-4DB2-BD59-A6C34878D82A}">
                    <a16:rowId xmlns:a16="http://schemas.microsoft.com/office/drawing/2014/main" val="2217374686"/>
                  </a:ext>
                </a:extLst>
              </a:tr>
              <a:tr h="342249">
                <a:tc>
                  <a:txBody>
                    <a:bodyPr/>
                    <a:lstStyle/>
                    <a:p>
                      <a:r>
                        <a:rPr lang="en-US" sz="1500"/>
                        <a:t>Wisconsin (2018)</a:t>
                      </a:r>
                    </a:p>
                  </a:txBody>
                  <a:tcPr marL="76463" marR="76463" marT="38231" marB="38231"/>
                </a:tc>
                <a:tc>
                  <a:txBody>
                    <a:bodyPr/>
                    <a:lstStyle/>
                    <a:p>
                      <a:pPr algn="ctr"/>
                      <a:r>
                        <a:rPr lang="en-US" sz="1500"/>
                        <a:t>3%</a:t>
                      </a:r>
                    </a:p>
                  </a:txBody>
                  <a:tcPr marL="76463" marR="76463" marT="38231" marB="38231" anchor="ctr"/>
                </a:tc>
                <a:tc>
                  <a:txBody>
                    <a:bodyPr/>
                    <a:lstStyle/>
                    <a:p>
                      <a:pPr algn="ctr"/>
                      <a:r>
                        <a:rPr lang="en-US" sz="1500"/>
                        <a:t>100%</a:t>
                      </a:r>
                    </a:p>
                  </a:txBody>
                  <a:tcPr marL="76463" marR="76463" marT="38231" marB="38231" anchor="ctr"/>
                </a:tc>
                <a:extLst>
                  <a:ext uri="{0D108BD9-81ED-4DB2-BD59-A6C34878D82A}">
                    <a16:rowId xmlns:a16="http://schemas.microsoft.com/office/drawing/2014/main" val="1243212085"/>
                  </a:ext>
                </a:extLst>
              </a:tr>
            </a:tbl>
          </a:graphicData>
        </a:graphic>
      </p:graphicFrame>
    </p:spTree>
    <p:extLst>
      <p:ext uri="{BB962C8B-B14F-4D97-AF65-F5344CB8AC3E}">
        <p14:creationId xmlns:p14="http://schemas.microsoft.com/office/powerpoint/2010/main" val="33754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45FD6-25F5-BA4B-9D11-1A364A71B70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Highest Participation Rate States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C263AC34-3862-9841-9063-6C5226FCF4C3}"/>
              </a:ext>
            </a:extLst>
          </p:cNvPr>
          <p:cNvGraphicFramePr>
            <a:graphicFrameLocks noGrp="1"/>
          </p:cNvGraphicFramePr>
          <p:nvPr>
            <p:extLst>
              <p:ext uri="{D42A27DB-BD31-4B8C-83A1-F6EECF244321}">
                <p14:modId xmlns:p14="http://schemas.microsoft.com/office/powerpoint/2010/main" val="2162548151"/>
              </p:ext>
            </p:extLst>
          </p:nvPr>
        </p:nvGraphicFramePr>
        <p:xfrm>
          <a:off x="1277188" y="2509911"/>
          <a:ext cx="9582528" cy="3655395"/>
        </p:xfrm>
        <a:graphic>
          <a:graphicData uri="http://schemas.openxmlformats.org/drawingml/2006/table">
            <a:tbl>
              <a:tblPr firstRow="1" bandRow="1">
                <a:tableStyleId>{8799B23B-EC83-4686-B30A-512413B5E67A}</a:tableStyleId>
              </a:tblPr>
              <a:tblGrid>
                <a:gridCol w="3194176">
                  <a:extLst>
                    <a:ext uri="{9D8B030D-6E8A-4147-A177-3AD203B41FA5}">
                      <a16:colId xmlns:a16="http://schemas.microsoft.com/office/drawing/2014/main" val="2682300273"/>
                    </a:ext>
                  </a:extLst>
                </a:gridCol>
                <a:gridCol w="3194176">
                  <a:extLst>
                    <a:ext uri="{9D8B030D-6E8A-4147-A177-3AD203B41FA5}">
                      <a16:colId xmlns:a16="http://schemas.microsoft.com/office/drawing/2014/main" val="1432357212"/>
                    </a:ext>
                  </a:extLst>
                </a:gridCol>
                <a:gridCol w="3194176">
                  <a:extLst>
                    <a:ext uri="{9D8B030D-6E8A-4147-A177-3AD203B41FA5}">
                      <a16:colId xmlns:a16="http://schemas.microsoft.com/office/drawing/2014/main" val="777136474"/>
                    </a:ext>
                  </a:extLst>
                </a:gridCol>
              </a:tblGrid>
              <a:tr h="575154">
                <a:tc>
                  <a:txBody>
                    <a:bodyPr/>
                    <a:lstStyle/>
                    <a:p>
                      <a:r>
                        <a:rPr lang="en-US" sz="1500"/>
                        <a:t>States with Lowest Participation Rates</a:t>
                      </a:r>
                    </a:p>
                  </a:txBody>
                  <a:tcPr marL="76463" marR="76463" marT="38231" marB="38231"/>
                </a:tc>
                <a:tc>
                  <a:txBody>
                    <a:bodyPr/>
                    <a:lstStyle/>
                    <a:p>
                      <a:pPr algn="ctr"/>
                      <a:r>
                        <a:rPr lang="en-US" sz="1500"/>
                        <a:t>SAT Participation Rate</a:t>
                      </a:r>
                    </a:p>
                  </a:txBody>
                  <a:tcPr marL="76463" marR="76463" marT="38231" marB="38231" anchor="ctr"/>
                </a:tc>
                <a:tc>
                  <a:txBody>
                    <a:bodyPr/>
                    <a:lstStyle/>
                    <a:p>
                      <a:pPr algn="ctr"/>
                      <a:r>
                        <a:rPr lang="en-US" sz="1500"/>
                        <a:t>ACT Participation Rate</a:t>
                      </a:r>
                    </a:p>
                  </a:txBody>
                  <a:tcPr marL="76463" marR="76463" marT="38231" marB="38231" anchor="ctr"/>
                </a:tc>
                <a:extLst>
                  <a:ext uri="{0D108BD9-81ED-4DB2-BD59-A6C34878D82A}">
                    <a16:rowId xmlns:a16="http://schemas.microsoft.com/office/drawing/2014/main" val="1394091436"/>
                  </a:ext>
                </a:extLst>
              </a:tr>
              <a:tr h="342249">
                <a:tc>
                  <a:txBody>
                    <a:bodyPr/>
                    <a:lstStyle/>
                    <a:p>
                      <a:r>
                        <a:rPr lang="en-US" sz="1500" dirty="0"/>
                        <a:t>District of Columbia (2017)</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32%</a:t>
                      </a:r>
                    </a:p>
                  </a:txBody>
                  <a:tcPr marL="76463" marR="76463" marT="38231" marB="38231" anchor="ctr"/>
                </a:tc>
                <a:extLst>
                  <a:ext uri="{0D108BD9-81ED-4DB2-BD59-A6C34878D82A}">
                    <a16:rowId xmlns:a16="http://schemas.microsoft.com/office/drawing/2014/main" val="3592336331"/>
                  </a:ext>
                </a:extLst>
              </a:tr>
              <a:tr h="342249">
                <a:tc>
                  <a:txBody>
                    <a:bodyPr/>
                    <a:lstStyle/>
                    <a:p>
                      <a:r>
                        <a:rPr lang="en-US" sz="1500" dirty="0"/>
                        <a:t>Michigan (2017)</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29%</a:t>
                      </a:r>
                    </a:p>
                  </a:txBody>
                  <a:tcPr marL="76463" marR="76463" marT="38231" marB="38231" anchor="ctr"/>
                </a:tc>
                <a:extLst>
                  <a:ext uri="{0D108BD9-81ED-4DB2-BD59-A6C34878D82A}">
                    <a16:rowId xmlns:a16="http://schemas.microsoft.com/office/drawing/2014/main" val="1055230720"/>
                  </a:ext>
                </a:extLst>
              </a:tr>
              <a:tr h="342249">
                <a:tc>
                  <a:txBody>
                    <a:bodyPr/>
                    <a:lstStyle/>
                    <a:p>
                      <a:r>
                        <a:rPr lang="en-US" sz="1500" dirty="0"/>
                        <a:t>Connecticut (2017)</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31%</a:t>
                      </a:r>
                    </a:p>
                  </a:txBody>
                  <a:tcPr marL="76463" marR="76463" marT="38231" marB="38231" anchor="ctr"/>
                </a:tc>
                <a:extLst>
                  <a:ext uri="{0D108BD9-81ED-4DB2-BD59-A6C34878D82A}">
                    <a16:rowId xmlns:a16="http://schemas.microsoft.com/office/drawing/2014/main" val="333066463"/>
                  </a:ext>
                </a:extLst>
              </a:tr>
              <a:tr h="342249">
                <a:tc>
                  <a:txBody>
                    <a:bodyPr/>
                    <a:lstStyle/>
                    <a:p>
                      <a:r>
                        <a:rPr lang="en-US" sz="1500" dirty="0"/>
                        <a:t>Delaware (2017)</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18%</a:t>
                      </a:r>
                    </a:p>
                  </a:txBody>
                  <a:tcPr marL="76463" marR="76463" marT="38231" marB="38231" anchor="ctr"/>
                </a:tc>
                <a:extLst>
                  <a:ext uri="{0D108BD9-81ED-4DB2-BD59-A6C34878D82A}">
                    <a16:rowId xmlns:a16="http://schemas.microsoft.com/office/drawing/2014/main" val="199629666"/>
                  </a:ext>
                </a:extLst>
              </a:tr>
              <a:tr h="342249">
                <a:tc>
                  <a:txBody>
                    <a:bodyPr/>
                    <a:lstStyle/>
                    <a:p>
                      <a:r>
                        <a:rPr lang="en-US" sz="1500" dirty="0"/>
                        <a:t>New Hampshire (2017)</a:t>
                      </a:r>
                    </a:p>
                  </a:txBody>
                  <a:tcPr marL="76463" marR="76463" marT="38231" marB="38231"/>
                </a:tc>
                <a:tc>
                  <a:txBody>
                    <a:bodyPr/>
                    <a:lstStyle/>
                    <a:p>
                      <a:pPr algn="ctr"/>
                      <a:r>
                        <a:rPr lang="en-US" sz="1500" dirty="0"/>
                        <a:t>96</a:t>
                      </a:r>
                      <a:r>
                        <a:rPr lang="en-US" sz="1500" u="none" dirty="0"/>
                        <a:t>%</a:t>
                      </a:r>
                    </a:p>
                  </a:txBody>
                  <a:tcPr marL="76463" marR="76463" marT="38231" marB="38231" anchor="ctr"/>
                </a:tc>
                <a:tc>
                  <a:txBody>
                    <a:bodyPr/>
                    <a:lstStyle/>
                    <a:p>
                      <a:pPr algn="ctr"/>
                      <a:r>
                        <a:rPr lang="en-US" sz="1500" dirty="0"/>
                        <a:t>18%</a:t>
                      </a:r>
                    </a:p>
                  </a:txBody>
                  <a:tcPr marL="76463" marR="76463" marT="38231" marB="38231" anchor="ctr"/>
                </a:tc>
                <a:extLst>
                  <a:ext uri="{0D108BD9-81ED-4DB2-BD59-A6C34878D82A}">
                    <a16:rowId xmlns:a16="http://schemas.microsoft.com/office/drawing/2014/main" val="293469169"/>
                  </a:ext>
                </a:extLst>
              </a:tr>
              <a:tr h="342249">
                <a:tc>
                  <a:txBody>
                    <a:bodyPr/>
                    <a:lstStyle/>
                    <a:p>
                      <a:r>
                        <a:rPr lang="en-US" sz="1500" dirty="0"/>
                        <a:t>Connecticut (2018)</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31%</a:t>
                      </a:r>
                    </a:p>
                  </a:txBody>
                  <a:tcPr marL="76463" marR="76463" marT="38231" marB="38231" anchor="ctr"/>
                </a:tc>
                <a:extLst>
                  <a:ext uri="{0D108BD9-81ED-4DB2-BD59-A6C34878D82A}">
                    <a16:rowId xmlns:a16="http://schemas.microsoft.com/office/drawing/2014/main" val="4238518413"/>
                  </a:ext>
                </a:extLst>
              </a:tr>
              <a:tr h="342249">
                <a:tc>
                  <a:txBody>
                    <a:bodyPr/>
                    <a:lstStyle/>
                    <a:p>
                      <a:r>
                        <a:rPr lang="en-US" sz="1500" dirty="0"/>
                        <a:t>Delaware (2018)</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18%</a:t>
                      </a:r>
                    </a:p>
                  </a:txBody>
                  <a:tcPr marL="76463" marR="76463" marT="38231" marB="38231" anchor="ctr"/>
                </a:tc>
                <a:extLst>
                  <a:ext uri="{0D108BD9-81ED-4DB2-BD59-A6C34878D82A}">
                    <a16:rowId xmlns:a16="http://schemas.microsoft.com/office/drawing/2014/main" val="1079093548"/>
                  </a:ext>
                </a:extLst>
              </a:tr>
              <a:tr h="342249">
                <a:tc>
                  <a:txBody>
                    <a:bodyPr/>
                    <a:lstStyle/>
                    <a:p>
                      <a:r>
                        <a:rPr lang="en-US" sz="1500" dirty="0"/>
                        <a:t>Michigan (2018)</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29%</a:t>
                      </a:r>
                    </a:p>
                  </a:txBody>
                  <a:tcPr marL="76463" marR="76463" marT="38231" marB="38231" anchor="ctr"/>
                </a:tc>
                <a:extLst>
                  <a:ext uri="{0D108BD9-81ED-4DB2-BD59-A6C34878D82A}">
                    <a16:rowId xmlns:a16="http://schemas.microsoft.com/office/drawing/2014/main" val="2217374686"/>
                  </a:ext>
                </a:extLst>
              </a:tr>
              <a:tr h="342249">
                <a:tc>
                  <a:txBody>
                    <a:bodyPr/>
                    <a:lstStyle/>
                    <a:p>
                      <a:r>
                        <a:rPr lang="en-US" sz="1500" dirty="0"/>
                        <a:t>Idaho (2018)</a:t>
                      </a:r>
                    </a:p>
                  </a:txBody>
                  <a:tcPr marL="76463" marR="76463" marT="38231" marB="38231"/>
                </a:tc>
                <a:tc>
                  <a:txBody>
                    <a:bodyPr/>
                    <a:lstStyle/>
                    <a:p>
                      <a:pPr algn="ctr"/>
                      <a:r>
                        <a:rPr lang="en-US" sz="1500" dirty="0"/>
                        <a:t>100%</a:t>
                      </a:r>
                    </a:p>
                  </a:txBody>
                  <a:tcPr marL="76463" marR="76463" marT="38231" marB="38231" anchor="ctr"/>
                </a:tc>
                <a:tc>
                  <a:txBody>
                    <a:bodyPr/>
                    <a:lstStyle/>
                    <a:p>
                      <a:pPr algn="ctr"/>
                      <a:r>
                        <a:rPr lang="en-US" sz="1500" dirty="0"/>
                        <a:t>38%</a:t>
                      </a:r>
                    </a:p>
                  </a:txBody>
                  <a:tcPr marL="76463" marR="76463" marT="38231" marB="38231" anchor="ctr"/>
                </a:tc>
                <a:extLst>
                  <a:ext uri="{0D108BD9-81ED-4DB2-BD59-A6C34878D82A}">
                    <a16:rowId xmlns:a16="http://schemas.microsoft.com/office/drawing/2014/main" val="1243212085"/>
                  </a:ext>
                </a:extLst>
              </a:tr>
            </a:tbl>
          </a:graphicData>
        </a:graphic>
      </p:graphicFrame>
    </p:spTree>
    <p:extLst>
      <p:ext uri="{BB962C8B-B14F-4D97-AF65-F5344CB8AC3E}">
        <p14:creationId xmlns:p14="http://schemas.microsoft.com/office/powerpoint/2010/main" val="3976377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1363</Words>
  <Application>Microsoft Macintosh PowerPoint</Application>
  <PresentationFormat>Widescreen</PresentationFormat>
  <Paragraphs>198</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Increasing Statewide Participation</vt:lpstr>
      <vt:lpstr>PowerPoint Presentation</vt:lpstr>
      <vt:lpstr>PowerPoint Presentation</vt:lpstr>
      <vt:lpstr>PowerPoint Presentation</vt:lpstr>
      <vt:lpstr>PowerPoint Presentation</vt:lpstr>
      <vt:lpstr>Findings</vt:lpstr>
      <vt:lpstr>PowerPoint Presentation</vt:lpstr>
      <vt:lpstr>Lowest Participation Rate States</vt:lpstr>
      <vt:lpstr>Highest Participation Rate States</vt:lpstr>
      <vt:lpstr>Trends</vt:lpstr>
      <vt:lpstr>PowerPoint Presentation</vt:lpstr>
      <vt:lpstr>PowerPoint Presentation</vt:lpstr>
      <vt:lpstr>PowerPoint Presentation</vt:lpstr>
      <vt:lpstr>PowerPoint Presentation</vt:lpstr>
      <vt:lpstr>PowerPoint Presentation</vt:lpstr>
      <vt:lpstr>Recommendations</vt:lpstr>
      <vt:lpstr>What we know:</vt:lpstr>
      <vt:lpstr>Three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Increasing Statewide Participation</dc:title>
  <dc:creator>Ian Irizarry</dc:creator>
  <cp:lastModifiedBy>Ian Irizarry</cp:lastModifiedBy>
  <cp:revision>5</cp:revision>
  <dcterms:created xsi:type="dcterms:W3CDTF">2020-05-01T18:44:23Z</dcterms:created>
  <dcterms:modified xsi:type="dcterms:W3CDTF">2020-05-02T01:09:09Z</dcterms:modified>
</cp:coreProperties>
</file>